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7"/>
  </p:notesMasterIdLst>
  <p:sldIdLst>
    <p:sldId id="256" r:id="rId2"/>
    <p:sldId id="268" r:id="rId3"/>
    <p:sldId id="257" r:id="rId4"/>
    <p:sldId id="258" r:id="rId5"/>
    <p:sldId id="259" r:id="rId6"/>
    <p:sldId id="260" r:id="rId7"/>
    <p:sldId id="261" r:id="rId8"/>
    <p:sldId id="262" r:id="rId9"/>
    <p:sldId id="263" r:id="rId10"/>
    <p:sldId id="270" r:id="rId11"/>
    <p:sldId id="267" r:id="rId12"/>
    <p:sldId id="264" r:id="rId13"/>
    <p:sldId id="265" r:id="rId14"/>
    <p:sldId id="266"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2" d="100"/>
          <a:sy n="42" d="100"/>
        </p:scale>
        <p:origin x="2190" y="4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243D9B-027E-4612-AB48-5BACBED3FE62}" type="datetimeFigureOut">
              <a:rPr lang="en-US" smtClean="0"/>
              <a:t>6/3/2019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1BDB8D-A24A-4824-BB2B-9305EE782E7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91BDB8D-A24A-4824-BB2B-9305EE782E77}" type="slidenum">
              <a:rPr lang="en-US" smtClean="0"/>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46A4DF8-98A6-4300-B4B2-AEC3E0C13653}" type="datetimeFigureOut">
              <a:rPr lang="en-US" smtClean="0"/>
              <a:pPr/>
              <a:t>6/3/2019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70E50784-DB98-45C8-B668-FA2227A6B47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46A4DF8-98A6-4300-B4B2-AEC3E0C13653}" type="datetimeFigureOut">
              <a:rPr lang="en-US" smtClean="0"/>
              <a:pPr/>
              <a:t>6/3/2019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E50784-DB98-45C8-B668-FA2227A6B479}" type="slidenum">
              <a:rPr lang="en-US" smtClean="0"/>
              <a:pPr/>
              <a:t>‹#›</a:t>
            </a:fld>
            <a:endParaRPr lang="en-US"/>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46A4DF8-98A6-4300-B4B2-AEC3E0C13653}" type="datetimeFigureOut">
              <a:rPr lang="en-US" smtClean="0"/>
              <a:pPr/>
              <a:t>6/3/2019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E50784-DB98-45C8-B668-FA2227A6B47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46A4DF8-98A6-4300-B4B2-AEC3E0C13653}" type="datetimeFigureOut">
              <a:rPr lang="en-US" smtClean="0"/>
              <a:pPr/>
              <a:t>6/3/2019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E50784-DB98-45C8-B668-FA2227A6B479}" type="slidenum">
              <a:rPr lang="en-US" smtClean="0"/>
              <a:pPr/>
              <a:t>‹#›</a:t>
            </a:fld>
            <a:endParaRPr lang="en-US"/>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46A4DF8-98A6-4300-B4B2-AEC3E0C13653}" type="datetimeFigureOut">
              <a:rPr lang="en-US" smtClean="0"/>
              <a:pPr/>
              <a:t>6/3/2019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E50784-DB98-45C8-B668-FA2227A6B479}" type="slidenum">
              <a:rPr lang="en-US" smtClean="0"/>
              <a:pPr/>
              <a:t>‹#›</a:t>
            </a:fld>
            <a:endParaRPr lang="en-US"/>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46A4DF8-98A6-4300-B4B2-AEC3E0C13653}" type="datetimeFigureOut">
              <a:rPr lang="en-US" smtClean="0"/>
              <a:pPr/>
              <a:t>6/3/2019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E50784-DB98-45C8-B668-FA2227A6B479}" type="slidenum">
              <a:rPr lang="en-US" smtClean="0"/>
              <a:pPr/>
              <a:t>‹#›</a:t>
            </a:fld>
            <a:endParaRPr lang="en-US"/>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6A4DF8-98A6-4300-B4B2-AEC3E0C13653}" type="datetimeFigureOut">
              <a:rPr lang="en-US" smtClean="0"/>
              <a:pPr/>
              <a:t>6/3/2019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E50784-DB98-45C8-B668-FA2227A6B479}" type="slidenum">
              <a:rPr lang="en-US" smtClean="0"/>
              <a:pPr/>
              <a:t>‹#›</a:t>
            </a:fld>
            <a:endParaRPr lang="en-US"/>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46A4DF8-98A6-4300-B4B2-AEC3E0C13653}" type="datetimeFigureOut">
              <a:rPr lang="en-US" smtClean="0"/>
              <a:pPr/>
              <a:t>6/3/2019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E50784-DB98-45C8-B668-FA2227A6B479}" type="slidenum">
              <a:rPr lang="en-US" smtClean="0"/>
              <a:pPr/>
              <a:t>‹#›</a:t>
            </a:fld>
            <a:endParaRPr lang="en-US"/>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46A4DF8-98A6-4300-B4B2-AEC3E0C13653}" type="datetimeFigureOut">
              <a:rPr lang="en-US" smtClean="0"/>
              <a:pPr/>
              <a:t>6/3/2019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70E50784-DB98-45C8-B668-FA2227A6B479}"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46A4DF8-98A6-4300-B4B2-AEC3E0C13653}" type="datetimeFigureOut">
              <a:rPr lang="en-US" smtClean="0"/>
              <a:pPr/>
              <a:t>6/3/2019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E50784-DB98-45C8-B668-FA2227A6B479}" type="slidenum">
              <a:rPr lang="en-US" smtClean="0"/>
              <a:pPr/>
              <a:t>‹#›</a:t>
            </a:fld>
            <a:endParaRPr lang="en-US"/>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46A4DF8-98A6-4300-B4B2-AEC3E0C13653}" type="datetimeFigureOut">
              <a:rPr lang="en-US" smtClean="0"/>
              <a:pPr/>
              <a:t>6/3/2019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E50784-DB98-45C8-B668-FA2227A6B479}" type="slidenum">
              <a:rPr lang="en-US" smtClean="0"/>
              <a:pPr/>
              <a:t>‹#›</a:t>
            </a:fld>
            <a:endParaRPr lang="en-US"/>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46A4DF8-98A6-4300-B4B2-AEC3E0C13653}" type="datetimeFigureOut">
              <a:rPr lang="en-US" smtClean="0"/>
              <a:pPr/>
              <a:t>6/3/2019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0E50784-DB98-45C8-B668-FA2227A6B479}"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dissolve/>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0"/>
            <a:ext cx="7851648" cy="3276600"/>
          </a:xfrm>
        </p:spPr>
        <p:txBody>
          <a:bodyPr>
            <a:normAutofit fontScale="90000"/>
          </a:bodyPr>
          <a:lstStyle/>
          <a:p>
            <a:pPr algn="ct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ro-RO" dirty="0" smtClean="0"/>
              <a:t>Octavian Goga -  </a:t>
            </a:r>
            <a:r>
              <a:rPr lang="en-US" dirty="0" err="1" smtClean="0"/>
              <a:t>patronul</a:t>
            </a:r>
            <a:r>
              <a:rPr lang="en-US" dirty="0" smtClean="0"/>
              <a:t> </a:t>
            </a:r>
            <a:r>
              <a:rPr lang="ro-RO" dirty="0" smtClean="0"/>
              <a:t>spiritual al </a:t>
            </a:r>
            <a:br>
              <a:rPr lang="ro-RO" dirty="0" smtClean="0"/>
            </a:br>
            <a:r>
              <a:rPr lang="ro-RO" dirty="0" smtClean="0"/>
              <a:t>Colegiul Național  „Silvania”  </a:t>
            </a:r>
            <a:br>
              <a:rPr lang="ro-RO" dirty="0" smtClean="0"/>
            </a:br>
            <a:r>
              <a:rPr lang="ro-RO" dirty="0" smtClean="0"/>
              <a:t>Zalău</a:t>
            </a:r>
            <a:endParaRPr lang="en-US" dirty="0"/>
          </a:p>
        </p:txBody>
      </p:sp>
      <p:pic>
        <p:nvPicPr>
          <p:cNvPr id="24578" name="Picture 2" descr="Imagini pentru cns zalau"/>
          <p:cNvPicPr>
            <a:picLocks noChangeAspect="1" noChangeArrowheads="1"/>
          </p:cNvPicPr>
          <p:nvPr/>
        </p:nvPicPr>
        <p:blipFill>
          <a:blip r:embed="rId2" cstate="print"/>
          <a:srcRect/>
          <a:stretch>
            <a:fillRect/>
          </a:stretch>
        </p:blipFill>
        <p:spPr bwMode="auto">
          <a:xfrm>
            <a:off x="0" y="0"/>
            <a:ext cx="3408946" cy="2590800"/>
          </a:xfrm>
          <a:prstGeom prst="rect">
            <a:avLst/>
          </a:prstGeom>
          <a:noFill/>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smtClean="0"/>
              <a:t>C.N.S. – iștii</a:t>
            </a:r>
            <a:endParaRPr lang="en-US" dirty="0"/>
          </a:p>
        </p:txBody>
      </p:sp>
      <p:sp>
        <p:nvSpPr>
          <p:cNvPr id="3" name="Content Placeholder 2"/>
          <p:cNvSpPr>
            <a:spLocks noGrp="1"/>
          </p:cNvSpPr>
          <p:nvPr>
            <p:ph idx="1"/>
          </p:nvPr>
        </p:nvSpPr>
        <p:spPr/>
        <p:txBody>
          <a:bodyPr>
            <a:normAutofit/>
          </a:bodyPr>
          <a:lstStyle/>
          <a:p>
            <a:pPr>
              <a:buNone/>
            </a:pPr>
            <a:r>
              <a:rPr lang="ro-RO" dirty="0" smtClean="0"/>
              <a:t>Elevi: Malița Maria</a:t>
            </a:r>
          </a:p>
          <a:p>
            <a:pPr>
              <a:buNone/>
            </a:pPr>
            <a:r>
              <a:rPr lang="ro-RO" dirty="0" smtClean="0"/>
              <a:t>		Negritaș Lois </a:t>
            </a:r>
          </a:p>
          <a:p>
            <a:pPr>
              <a:buNone/>
            </a:pPr>
            <a:r>
              <a:rPr lang="ro-RO" dirty="0" smtClean="0"/>
              <a:t>		Călăcean Răzvan</a:t>
            </a:r>
          </a:p>
          <a:p>
            <a:pPr>
              <a:buNone/>
            </a:pPr>
            <a:endParaRPr lang="ro-RO" dirty="0" smtClean="0"/>
          </a:p>
          <a:p>
            <a:pPr>
              <a:buNone/>
            </a:pPr>
            <a:r>
              <a:rPr lang="ro-RO" dirty="0" smtClean="0"/>
              <a:t>Prof. Coordonator: Iepure Ioana</a:t>
            </a:r>
          </a:p>
          <a:p>
            <a:pPr>
              <a:buNone/>
            </a:pPr>
            <a:r>
              <a:rPr lang="ro-RO" dirty="0" smtClean="0"/>
              <a:t>					Colegiul Național „Silvania”</a:t>
            </a:r>
          </a:p>
          <a:p>
            <a:pPr>
              <a:buNone/>
            </a:pPr>
            <a:r>
              <a:rPr lang="ro-RO" dirty="0" smtClean="0"/>
              <a:t>						Zalău, str. Unirii, nr. 1</a:t>
            </a: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305800" cy="1143000"/>
          </a:xfrm>
        </p:spPr>
        <p:txBody>
          <a:bodyPr/>
          <a:lstStyle/>
          <a:p>
            <a:pPr algn="ctr"/>
            <a:r>
              <a:rPr lang="en-US" dirty="0" smtClean="0"/>
              <a:t>Vi</a:t>
            </a:r>
            <a:r>
              <a:rPr lang="ro-RO" dirty="0" smtClean="0"/>
              <a:t>ața şi activitatea literară</a:t>
            </a:r>
            <a:endParaRPr lang="en-US" dirty="0"/>
          </a:p>
        </p:txBody>
      </p:sp>
      <p:sp>
        <p:nvSpPr>
          <p:cNvPr id="13313" name="Rectangle 1"/>
          <p:cNvSpPr>
            <a:spLocks noChangeArrowheads="1"/>
          </p:cNvSpPr>
          <p:nvPr/>
        </p:nvSpPr>
        <p:spPr bwMode="auto">
          <a:xfrm>
            <a:off x="0" y="1447800"/>
            <a:ext cx="57150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Poetul</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şi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publicistul</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Octavian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Goga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născut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în</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Răşinarii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Sibiului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la 1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aprilie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1881, s-a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implicat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timpuriu</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şi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într</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-un mod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foarte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dinamic</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în</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lupta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pentru</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drepturile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naţionale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şi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sociale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ale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românilor</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din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Transilvania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Ecoul</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vieţii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şi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al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operei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lui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străbate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prin</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veacuri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până</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la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noi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Omagiul</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nostru</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îi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este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dedicat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poetului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Octavian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Goga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patron spiritual al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Colegiului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Naţional</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Silvania” Zalău.</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3315" name="Picture 3" descr="Octavian Goga.jpg"/>
          <p:cNvPicPr>
            <a:picLocks noChangeAspect="1" noChangeArrowheads="1"/>
          </p:cNvPicPr>
          <p:nvPr/>
        </p:nvPicPr>
        <p:blipFill>
          <a:blip r:embed="rId2" cstate="print"/>
          <a:srcRect/>
          <a:stretch>
            <a:fillRect/>
          </a:stretch>
        </p:blipFill>
        <p:spPr bwMode="auto">
          <a:xfrm>
            <a:off x="6553200" y="1524000"/>
            <a:ext cx="1828800" cy="1986844"/>
          </a:xfrm>
          <a:prstGeom prst="rect">
            <a:avLst/>
          </a:prstGeom>
          <a:noFill/>
        </p:spPr>
      </p:pic>
      <p:pic>
        <p:nvPicPr>
          <p:cNvPr id="13317" name="Picture 5" descr="https://i2.wp.com/www.georgianamihaila.ro/wp-content/uploads/2018/04/casa-memoriala-octavian-goga-rasinari-2.jpg?resize=960%2C640"/>
          <p:cNvPicPr>
            <a:picLocks noChangeAspect="1" noChangeArrowheads="1"/>
          </p:cNvPicPr>
          <p:nvPr/>
        </p:nvPicPr>
        <p:blipFill>
          <a:blip r:embed="rId3" cstate="print"/>
          <a:srcRect/>
          <a:stretch>
            <a:fillRect/>
          </a:stretch>
        </p:blipFill>
        <p:spPr bwMode="auto">
          <a:xfrm>
            <a:off x="228600" y="3810000"/>
            <a:ext cx="4000500" cy="2667000"/>
          </a:xfrm>
          <a:prstGeom prst="rect">
            <a:avLst/>
          </a:prstGeom>
          <a:noFill/>
        </p:spPr>
      </p:pic>
      <p:pic>
        <p:nvPicPr>
          <p:cNvPr id="13319" name="Picture 7" descr="https://scontent-otp1-1.xx.fbcdn.net/v/t1.15752-9/s2048x2048/61999435_381460049150968_2862569524958330880_n.jpg?_nc_cat=109&amp;_nc_ht=scontent-otp1-1.xx&amp;oh=ce398b79f509532b85e0ee52a2bdbd18&amp;oe=5D955B4D"/>
          <p:cNvPicPr>
            <a:picLocks noChangeAspect="1" noChangeArrowheads="1"/>
          </p:cNvPicPr>
          <p:nvPr/>
        </p:nvPicPr>
        <p:blipFill>
          <a:blip r:embed="rId4" cstate="print"/>
          <a:srcRect/>
          <a:stretch>
            <a:fillRect/>
          </a:stretch>
        </p:blipFill>
        <p:spPr bwMode="auto">
          <a:xfrm>
            <a:off x="5181600" y="3657600"/>
            <a:ext cx="2819400" cy="2844800"/>
          </a:xfrm>
          <a:prstGeom prst="rect">
            <a:avLst/>
          </a:prstGeom>
          <a:noFill/>
        </p:spPr>
      </p:pic>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305800" cy="1143000"/>
          </a:xfrm>
        </p:spPr>
        <p:txBody>
          <a:bodyPr/>
          <a:lstStyle/>
          <a:p>
            <a:r>
              <a:rPr lang="ro-RO" dirty="0" smtClean="0"/>
              <a:t>Viața și activitatea literară</a:t>
            </a:r>
            <a:endParaRPr lang="en-US" dirty="0"/>
          </a:p>
        </p:txBody>
      </p:sp>
      <p:sp>
        <p:nvSpPr>
          <p:cNvPr id="27649" name="Rectangle 1"/>
          <p:cNvSpPr>
            <a:spLocks noChangeArrowheads="1"/>
          </p:cNvSpPr>
          <p:nvPr/>
        </p:nvSpPr>
        <p:spPr bwMode="auto">
          <a:xfrm>
            <a:off x="381000" y="1463933"/>
            <a:ext cx="85344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pPr>
            <a:r>
              <a:rPr kumimoji="0" lang="ro-RO"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La Răşinari, în casa bătrânească de pe „Uliţa popilor”, într-o familie de intelectuali, printre cărţi şi discuţii despre patriotism şi unire, avea să se formeze cel care a rămas în istoria literaturii române drept </a:t>
            </a:r>
            <a:r>
              <a:rPr kumimoji="0" lang="ro-RO" sz="16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„poetul pătimirii noastre”</a:t>
            </a:r>
            <a:r>
              <a:rPr kumimoji="0" lang="ro-RO"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Tărâmul Transilvaniei</a:t>
            </a:r>
            <a:r>
              <a:rPr kumimoji="0" lang="ro-RO" sz="16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ro-RO"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i-a insuflat admiraţia, picurată în versuri de dor şi speranţă în renaşterea neamului său: </a:t>
            </a:r>
            <a:r>
              <a:rPr kumimoji="0" lang="ro-RO" sz="16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„La noi sunt codri verzi de brad/ Şi câmpuri de mătasă;/ La noi atâţia fluturi sunt/ Şi-atâta jale-n casă.../ Avem un vis neîmplinit,/ Copil al suferinţei,/ De jalea lui ne-au răposat/ Şi moşii şi părinţii...”-„Noi”</a:t>
            </a:r>
            <a:endParaRPr kumimoji="0" lang="ro-RO"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7650" name="Rectangle 2"/>
          <p:cNvSpPr>
            <a:spLocks noChangeArrowheads="1"/>
          </p:cNvSpPr>
          <p:nvPr/>
        </p:nvSpPr>
        <p:spPr bwMode="auto">
          <a:xfrm>
            <a:off x="304800" y="2924890"/>
            <a:ext cx="8534400" cy="32932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pPr>
            <a:r>
              <a:rPr kumimoji="0" lang="ro-RO"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Încă din primii ani ai copilăriei, dus de mână de parinţii săi cărturari, a cutreierat cu ochii larg deschişi spre adevăruri istorice durereoase, aşa cum mărturiseşte mai târziu: </a:t>
            </a:r>
            <a:r>
              <a:rPr kumimoji="0" lang="ro-RO" sz="16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„Soarta a vrut să iau de la început contact cu realitatea - găsindu-mă pe coloana vertebrală a românismului.”</a:t>
            </a:r>
            <a:r>
              <a:rPr kumimoji="0" lang="ro-RO"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În perioada adolescenţei şi mai apoi a studenţiei la Budapesta şi Berlin, a fost intens străbătut de fiorul sentimentelor patriotice: </a:t>
            </a:r>
            <a:r>
              <a:rPr kumimoji="0" lang="ro-RO" sz="16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„Am fost toată vremea un revoltat pentru nedreptăţile care loveau poporul.”; „Am trăit sub presiune, am protestat, m-am bătut, am scris poezii revoluţionare...”.</a:t>
            </a:r>
            <a:r>
              <a:rPr kumimoji="0" lang="ro-RO"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Gândurile şi versurile sale se întorc mereu spre pământul natal: </a:t>
            </a:r>
            <a:r>
              <a:rPr kumimoji="0" lang="ro-RO" sz="16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„Satul îmi apărea de departe ca o insulă de salvare senină şi onestă.”</a:t>
            </a:r>
            <a:r>
              <a:rPr kumimoji="0" lang="ro-RO"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Volumul de debut, „Poezii”, (1905) se deschide cu poezia pragmatică, „Rugăciune”: </a:t>
            </a:r>
            <a:r>
              <a:rPr kumimoji="0" lang="ro-RO" sz="16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„Nu rostul meu, de-a pururi pradă/ Ursitei maştere şi rele,/ Ci jalea unei lumi, Părinte,/ Să plângă-n lacrimile mele.” În ceea ce priveşte activitatea sa literară, autorul s-a remarcat prin: „Eu ştiu un basm...”</a:t>
            </a:r>
            <a:r>
              <a:rPr kumimoji="0" lang="ro-RO"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(1912, când a fost închis la Seghedin pentru articolele sale patriotice îndrăzneţe); volumul de versuri </a:t>
            </a:r>
            <a:r>
              <a:rPr kumimoji="0" lang="ro-RO" sz="16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„În umbra zidurilor”</a:t>
            </a:r>
            <a:r>
              <a:rPr kumimoji="0" lang="ro-RO"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(1913); </a:t>
            </a:r>
            <a:r>
              <a:rPr kumimoji="0" lang="ro-RO" sz="16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„Războiu”</a:t>
            </a:r>
            <a:r>
              <a:rPr kumimoji="0" lang="ro-RO"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(1916); </a:t>
            </a:r>
            <a:r>
              <a:rPr kumimoji="0" lang="ro-RO" sz="16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„Meşterul Manole”</a:t>
            </a:r>
            <a:r>
              <a:rPr kumimoji="0" lang="ro-RO"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(1928). </a:t>
            </a:r>
            <a:endParaRPr kumimoji="0" lang="ro-RO"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Imagini pentru poezii de goga"/>
          <p:cNvPicPr>
            <a:picLocks noChangeAspect="1" noChangeArrowheads="1"/>
          </p:cNvPicPr>
          <p:nvPr/>
        </p:nvPicPr>
        <p:blipFill>
          <a:blip r:embed="rId2" cstate="print"/>
          <a:srcRect l="16667" r="16667"/>
          <a:stretch>
            <a:fillRect/>
          </a:stretch>
        </p:blipFill>
        <p:spPr bwMode="auto">
          <a:xfrm>
            <a:off x="1447800" y="838200"/>
            <a:ext cx="1998785" cy="2514600"/>
          </a:xfrm>
          <a:prstGeom prst="rect">
            <a:avLst/>
          </a:prstGeom>
          <a:noFill/>
        </p:spPr>
      </p:pic>
      <p:pic>
        <p:nvPicPr>
          <p:cNvPr id="28676" name="Picture 4" descr="Imagini pentru in umbra zidurilor"/>
          <p:cNvPicPr>
            <a:picLocks noChangeAspect="1" noChangeArrowheads="1"/>
          </p:cNvPicPr>
          <p:nvPr/>
        </p:nvPicPr>
        <p:blipFill>
          <a:blip r:embed="rId3" cstate="print"/>
          <a:srcRect/>
          <a:stretch>
            <a:fillRect/>
          </a:stretch>
        </p:blipFill>
        <p:spPr bwMode="auto">
          <a:xfrm>
            <a:off x="4648200" y="838200"/>
            <a:ext cx="4019550" cy="2570834"/>
          </a:xfrm>
          <a:prstGeom prst="rect">
            <a:avLst/>
          </a:prstGeom>
          <a:noFill/>
        </p:spPr>
      </p:pic>
      <p:pic>
        <p:nvPicPr>
          <p:cNvPr id="28678" name="Picture 6" descr="Imagini pentru razboiu de goga"/>
          <p:cNvPicPr>
            <a:picLocks noChangeAspect="1" noChangeArrowheads="1"/>
          </p:cNvPicPr>
          <p:nvPr/>
        </p:nvPicPr>
        <p:blipFill>
          <a:blip r:embed="rId4" cstate="print"/>
          <a:srcRect/>
          <a:stretch>
            <a:fillRect/>
          </a:stretch>
        </p:blipFill>
        <p:spPr bwMode="auto">
          <a:xfrm>
            <a:off x="381000" y="3505200"/>
            <a:ext cx="2208276" cy="3200400"/>
          </a:xfrm>
          <a:prstGeom prst="rect">
            <a:avLst/>
          </a:prstGeom>
          <a:noFill/>
        </p:spPr>
      </p:pic>
      <p:pic>
        <p:nvPicPr>
          <p:cNvPr id="28680" name="Picture 8" descr="Imagini pentru mesterul manole de goga"/>
          <p:cNvPicPr>
            <a:picLocks noChangeAspect="1" noChangeArrowheads="1"/>
          </p:cNvPicPr>
          <p:nvPr/>
        </p:nvPicPr>
        <p:blipFill>
          <a:blip r:embed="rId5" cstate="print"/>
          <a:srcRect/>
          <a:stretch>
            <a:fillRect/>
          </a:stretch>
        </p:blipFill>
        <p:spPr bwMode="auto">
          <a:xfrm>
            <a:off x="3200400" y="3581400"/>
            <a:ext cx="2306320" cy="3048000"/>
          </a:xfrm>
          <a:prstGeom prst="rect">
            <a:avLst/>
          </a:prstGeom>
          <a:noFill/>
        </p:spPr>
      </p:pic>
      <p:pic>
        <p:nvPicPr>
          <p:cNvPr id="28682" name="Picture 10" descr="Imagini pentru rugaciune de goga"/>
          <p:cNvPicPr>
            <a:picLocks noChangeAspect="1" noChangeArrowheads="1"/>
          </p:cNvPicPr>
          <p:nvPr/>
        </p:nvPicPr>
        <p:blipFill>
          <a:blip r:embed="rId6" cstate="print"/>
          <a:srcRect l="32667" r="32666"/>
          <a:stretch>
            <a:fillRect/>
          </a:stretch>
        </p:blipFill>
        <p:spPr bwMode="auto">
          <a:xfrm>
            <a:off x="6553200" y="3581400"/>
            <a:ext cx="1981200" cy="3000376"/>
          </a:xfrm>
          <a:prstGeom prst="rect">
            <a:avLst/>
          </a:prstGeom>
          <a:noFill/>
        </p:spPr>
      </p:pic>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a:lstStyle/>
          <a:p>
            <a:r>
              <a:rPr lang="ro-RO" dirty="0" smtClean="0"/>
              <a:t>Viața și activitatea literară</a:t>
            </a:r>
            <a:endParaRPr lang="en-US" dirty="0"/>
          </a:p>
        </p:txBody>
      </p:sp>
      <p:sp>
        <p:nvSpPr>
          <p:cNvPr id="29697" name="Rectangle 1"/>
          <p:cNvSpPr>
            <a:spLocks noChangeArrowheads="1"/>
          </p:cNvSpPr>
          <p:nvPr/>
        </p:nvSpPr>
        <p:spPr bwMode="auto">
          <a:xfrm>
            <a:off x="0" y="1447800"/>
            <a:ext cx="57912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Poetul din Răşinari este un demn continuator al tradiţiilor Şcolii Ardelene. Acest lucru se vede cu uşurinţă în volumele: </a:t>
            </a:r>
            <a:r>
              <a:rPr kumimoji="0" lang="ro-RO"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„Ne cheamă pământul”</a:t>
            </a: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(1909) şi </a:t>
            </a:r>
            <a:r>
              <a:rPr kumimoji="0" lang="ro-RO"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„Cântece fără ţară”</a:t>
            </a: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(1916). Activitatea febrilă desfăşurată în pragul Primului Război Mondial demonstrează vocaţia sa autentică de tribun. În misiunile diplomatice încredinţate a pledat pentru intrarea României în luptă pentru eliberarea Transilvaniei şi realizarea visului secular al neamului, Marea Unire.</a:t>
            </a: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 murit în 1938, în ziua de 7 mai la proprietatea sa de la Ciucea (judeţul Cluj); postum, în 1939 i-a apărut volumul de versuri „Din larg”.</a:t>
            </a: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Poet naţional în toată puterea cuvântului, Octavian Goga a gravat pe stindardul identităţii naţionale emblema de nobleţe, patriotism şi talent, cum numai un ardelean cu suflet zbuciumat şi sensibil putea să o facă: </a:t>
            </a:r>
            <a:r>
              <a:rPr kumimoji="0" lang="ro-RO"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„Am fost proroc, pe drumul din pustie,/ Când zilele mureau nemângâiate.../ Am fost proroc, izvor de apă vie,/ Toţi m-au băut de friguri şi de sete.”</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29699" name="Picture 3" descr="Imagini pentru castelul de la ciucea"/>
          <p:cNvPicPr>
            <a:picLocks noChangeAspect="1" noChangeArrowheads="1"/>
          </p:cNvPicPr>
          <p:nvPr/>
        </p:nvPicPr>
        <p:blipFill>
          <a:blip r:embed="rId2" cstate="print"/>
          <a:srcRect/>
          <a:stretch>
            <a:fillRect/>
          </a:stretch>
        </p:blipFill>
        <p:spPr bwMode="auto">
          <a:xfrm>
            <a:off x="5810250" y="1371600"/>
            <a:ext cx="3181350" cy="2371726"/>
          </a:xfrm>
          <a:prstGeom prst="rect">
            <a:avLst/>
          </a:prstGeom>
          <a:noFill/>
        </p:spPr>
      </p:pic>
      <p:pic>
        <p:nvPicPr>
          <p:cNvPr id="29701" name="Picture 5" descr="Imagini pentru castelul de la ciucea"/>
          <p:cNvPicPr>
            <a:picLocks noChangeAspect="1" noChangeArrowheads="1"/>
          </p:cNvPicPr>
          <p:nvPr/>
        </p:nvPicPr>
        <p:blipFill>
          <a:blip r:embed="rId3" cstate="print"/>
          <a:srcRect/>
          <a:stretch>
            <a:fillRect/>
          </a:stretch>
        </p:blipFill>
        <p:spPr bwMode="auto">
          <a:xfrm>
            <a:off x="6400800" y="3810000"/>
            <a:ext cx="2133600" cy="2823882"/>
          </a:xfrm>
          <a:prstGeom prst="rect">
            <a:avLst/>
          </a:prstGeom>
          <a:noFill/>
        </p:spPr>
      </p:pic>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143000"/>
          </a:xfrm>
        </p:spPr>
        <p:txBody>
          <a:bodyPr/>
          <a:lstStyle/>
          <a:p>
            <a:pPr algn="ctr"/>
            <a:r>
              <a:rPr lang="ro-RO" dirty="0" smtClean="0"/>
              <a:t>Castelul de la Ciucea</a:t>
            </a:r>
            <a:endParaRPr lang="en-US" dirty="0"/>
          </a:p>
        </p:txBody>
      </p:sp>
      <p:pic>
        <p:nvPicPr>
          <p:cNvPr id="30722" name="Picture 2" descr="Imagine similarÄ"/>
          <p:cNvPicPr>
            <a:picLocks noChangeAspect="1" noChangeArrowheads="1"/>
          </p:cNvPicPr>
          <p:nvPr/>
        </p:nvPicPr>
        <p:blipFill>
          <a:blip r:embed="rId2" cstate="print"/>
          <a:srcRect/>
          <a:stretch>
            <a:fillRect/>
          </a:stretch>
        </p:blipFill>
        <p:spPr bwMode="auto">
          <a:xfrm>
            <a:off x="228600" y="1600200"/>
            <a:ext cx="3584025" cy="2362200"/>
          </a:xfrm>
          <a:prstGeom prst="rect">
            <a:avLst/>
          </a:prstGeom>
          <a:noFill/>
        </p:spPr>
      </p:pic>
      <p:pic>
        <p:nvPicPr>
          <p:cNvPr id="30724" name="Picture 4" descr="Imagine similarÄ"/>
          <p:cNvPicPr>
            <a:picLocks noChangeAspect="1" noChangeArrowheads="1"/>
          </p:cNvPicPr>
          <p:nvPr/>
        </p:nvPicPr>
        <p:blipFill>
          <a:blip r:embed="rId3" cstate="print"/>
          <a:srcRect/>
          <a:stretch>
            <a:fillRect/>
          </a:stretch>
        </p:blipFill>
        <p:spPr bwMode="auto">
          <a:xfrm>
            <a:off x="4038600" y="4114800"/>
            <a:ext cx="1899920" cy="2514600"/>
          </a:xfrm>
          <a:prstGeom prst="rect">
            <a:avLst/>
          </a:prstGeom>
          <a:noFill/>
        </p:spPr>
      </p:pic>
      <p:pic>
        <p:nvPicPr>
          <p:cNvPr id="30726" name="Picture 6" descr="Imagine similarÄ"/>
          <p:cNvPicPr>
            <a:picLocks noChangeAspect="1" noChangeArrowheads="1"/>
          </p:cNvPicPr>
          <p:nvPr/>
        </p:nvPicPr>
        <p:blipFill>
          <a:blip r:embed="rId4" cstate="print"/>
          <a:srcRect/>
          <a:stretch>
            <a:fillRect/>
          </a:stretch>
        </p:blipFill>
        <p:spPr bwMode="auto">
          <a:xfrm>
            <a:off x="228600" y="4191000"/>
            <a:ext cx="3657600" cy="2323157"/>
          </a:xfrm>
          <a:prstGeom prst="rect">
            <a:avLst/>
          </a:prstGeom>
          <a:noFill/>
        </p:spPr>
      </p:pic>
      <p:pic>
        <p:nvPicPr>
          <p:cNvPr id="30728" name="Picture 8" descr="Imagini pentru castelul de la ciucea"/>
          <p:cNvPicPr>
            <a:picLocks noChangeAspect="1" noChangeArrowheads="1"/>
          </p:cNvPicPr>
          <p:nvPr/>
        </p:nvPicPr>
        <p:blipFill>
          <a:blip r:embed="rId5" cstate="print"/>
          <a:srcRect/>
          <a:stretch>
            <a:fillRect/>
          </a:stretch>
        </p:blipFill>
        <p:spPr bwMode="auto">
          <a:xfrm>
            <a:off x="4419600" y="1600200"/>
            <a:ext cx="3720054" cy="2399551"/>
          </a:xfrm>
          <a:prstGeom prst="rect">
            <a:avLst/>
          </a:prstGeom>
          <a:noFill/>
        </p:spPr>
      </p:pic>
      <p:pic>
        <p:nvPicPr>
          <p:cNvPr id="30730" name="Picture 10" descr="Imagini pentru castelul de la ciucea"/>
          <p:cNvPicPr>
            <a:picLocks noChangeAspect="1" noChangeArrowheads="1"/>
          </p:cNvPicPr>
          <p:nvPr/>
        </p:nvPicPr>
        <p:blipFill>
          <a:blip r:embed="rId6" cstate="print"/>
          <a:srcRect/>
          <a:stretch>
            <a:fillRect/>
          </a:stretch>
        </p:blipFill>
        <p:spPr bwMode="auto">
          <a:xfrm>
            <a:off x="6172200" y="4191000"/>
            <a:ext cx="2890116" cy="2362200"/>
          </a:xfrm>
          <a:prstGeom prst="rect">
            <a:avLst/>
          </a:prstGeom>
          <a:noFill/>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305800" cy="1143000"/>
          </a:xfrm>
        </p:spPr>
        <p:txBody>
          <a:bodyPr>
            <a:normAutofit fontScale="90000"/>
          </a:bodyPr>
          <a:lstStyle/>
          <a:p>
            <a:pPr algn="ctr"/>
            <a:r>
              <a:rPr lang="ro-RO" dirty="0" smtClean="0"/>
              <a:t/>
            </a:r>
            <a:br>
              <a:rPr lang="ro-RO" dirty="0" smtClean="0"/>
            </a:br>
            <a:r>
              <a:rPr lang="ro-RO" dirty="0" smtClean="0"/>
              <a:t/>
            </a:r>
            <a:br>
              <a:rPr lang="ro-RO" dirty="0" smtClean="0"/>
            </a:br>
            <a:r>
              <a:rPr lang="ro-RO" dirty="0" smtClean="0"/>
              <a:t/>
            </a:r>
            <a:br>
              <a:rPr lang="ro-RO" dirty="0" smtClean="0"/>
            </a:br>
            <a:r>
              <a:rPr lang="ro-RO" dirty="0" smtClean="0"/>
              <a:t>		Prietenie sub semnul artei</a:t>
            </a:r>
            <a:endParaRPr lang="en-US" dirty="0"/>
          </a:p>
        </p:txBody>
      </p:sp>
      <p:sp>
        <p:nvSpPr>
          <p:cNvPr id="3" name="Rectangle 2"/>
          <p:cNvSpPr/>
          <p:nvPr/>
        </p:nvSpPr>
        <p:spPr>
          <a:xfrm>
            <a:off x="228600" y="2133600"/>
            <a:ext cx="8610600" cy="4524315"/>
          </a:xfrm>
          <a:prstGeom prst="rect">
            <a:avLst/>
          </a:prstGeom>
        </p:spPr>
        <p:txBody>
          <a:bodyPr wrap="square">
            <a:spAutoFit/>
          </a:bodyPr>
          <a:lstStyle/>
          <a:p>
            <a:pPr lvl="0" algn="just"/>
            <a:r>
              <a:rPr lang="ro-RO"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Primul</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contact </a:t>
            </a:r>
            <a:r>
              <a:rPr lang="en-US" dirty="0" err="1">
                <a:latin typeface="Times New Roman" pitchFamily="18" charset="0"/>
                <a:cs typeface="Times New Roman" pitchFamily="18" charset="0"/>
              </a:rPr>
              <a:t>dintre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poeţii</a:t>
            </a:r>
            <a:r>
              <a:rPr lang="en-US" dirty="0">
                <a:latin typeface="Times New Roman" pitchFamily="18" charset="0"/>
                <a:cs typeface="Times New Roman" pitchFamily="18" charset="0"/>
              </a:rPr>
              <a:t> Octavian </a:t>
            </a:r>
            <a:r>
              <a:rPr lang="en-US" dirty="0" err="1">
                <a:latin typeface="Times New Roman" pitchFamily="18" charset="0"/>
                <a:cs typeface="Times New Roman" pitchFamily="18" charset="0"/>
              </a:rPr>
              <a:t>Goga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şi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Ady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Endre</a:t>
            </a:r>
            <a:r>
              <a:rPr lang="en-US" dirty="0">
                <a:latin typeface="Times New Roman" pitchFamily="18" charset="0"/>
                <a:cs typeface="Times New Roman" pitchFamily="18" charset="0"/>
              </a:rPr>
              <a:t> a </a:t>
            </a:r>
            <a:r>
              <a:rPr lang="en-US" dirty="0" err="1">
                <a:latin typeface="Times New Roman" pitchFamily="18" charset="0"/>
                <a:cs typeface="Times New Roman" pitchFamily="18" charset="0"/>
              </a:rPr>
              <a:t>avut</a:t>
            </a:r>
            <a:r>
              <a:rPr lang="en-US" dirty="0">
                <a:latin typeface="Times New Roman" pitchFamily="18" charset="0"/>
                <a:cs typeface="Times New Roman" pitchFamily="18" charset="0"/>
              </a:rPr>
              <a:t> loc </a:t>
            </a:r>
            <a:r>
              <a:rPr lang="en-US" dirty="0" err="1">
                <a:latin typeface="Times New Roman" pitchFamily="18" charset="0"/>
                <a:cs typeface="Times New Roman" pitchFamily="18" charset="0"/>
              </a:rPr>
              <a:t>prin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corespondenţă</a:t>
            </a:r>
            <a:r>
              <a:rPr lang="en-US" dirty="0">
                <a:latin typeface="Times New Roman" pitchFamily="18" charset="0"/>
                <a:cs typeface="Times New Roman" pitchFamily="18" charset="0"/>
              </a:rPr>
              <a:t> din </a:t>
            </a:r>
            <a:r>
              <a:rPr lang="en-US" dirty="0" err="1">
                <a:latin typeface="Times New Roman" pitchFamily="18" charset="0"/>
                <a:cs typeface="Times New Roman" pitchFamily="18" charset="0"/>
              </a:rPr>
              <a:t>iniţiativa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celui</a:t>
            </a:r>
            <a:r>
              <a:rPr lang="en-US" dirty="0">
                <a:latin typeface="Times New Roman" pitchFamily="18" charset="0"/>
                <a:cs typeface="Times New Roman" pitchFamily="18" charset="0"/>
              </a:rPr>
              <a:t> din </a:t>
            </a:r>
            <a:r>
              <a:rPr lang="en-US" dirty="0" err="1">
                <a:latin typeface="Times New Roman" pitchFamily="18" charset="0"/>
                <a:cs typeface="Times New Roman" pitchFamily="18" charset="0"/>
              </a:rPr>
              <a:t>urmă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când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poetul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român</a:t>
            </a:r>
            <a:r>
              <a:rPr lang="en-US" dirty="0">
                <a:latin typeface="Times New Roman" pitchFamily="18" charset="0"/>
                <a:cs typeface="Times New Roman" pitchFamily="18" charset="0"/>
              </a:rPr>
              <a:t> era </a:t>
            </a:r>
            <a:r>
              <a:rPr lang="en-US" dirty="0" err="1">
                <a:latin typeface="Times New Roman" pitchFamily="18" charset="0"/>
                <a:cs typeface="Times New Roman" pitchFamily="18" charset="0"/>
              </a:rPr>
              <a:t>întemniţat</a:t>
            </a:r>
            <a:r>
              <a:rPr lang="en-US" dirty="0">
                <a:latin typeface="Times New Roman" pitchFamily="18" charset="0"/>
                <a:cs typeface="Times New Roman" pitchFamily="18" charset="0"/>
              </a:rPr>
              <a:t> la </a:t>
            </a:r>
            <a:r>
              <a:rPr lang="en-US" dirty="0" err="1">
                <a:latin typeface="Times New Roman" pitchFamily="18" charset="0"/>
                <a:cs typeface="Times New Roman" pitchFamily="18" charset="0"/>
              </a:rPr>
              <a:t>Seghedin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în</a:t>
            </a:r>
            <a:r>
              <a:rPr lang="en-US" dirty="0">
                <a:latin typeface="Times New Roman" pitchFamily="18" charset="0"/>
                <a:cs typeface="Times New Roman" pitchFamily="18" charset="0"/>
              </a:rPr>
              <a:t> 1910. Cu un an </a:t>
            </a:r>
            <a:r>
              <a:rPr lang="en-US" dirty="0" err="1">
                <a:latin typeface="Times New Roman" pitchFamily="18" charset="0"/>
                <a:cs typeface="Times New Roman" pitchFamily="18" charset="0"/>
              </a:rPr>
              <a:t>înainte</a:t>
            </a:r>
            <a:r>
              <a:rPr lang="en-US" dirty="0">
                <a:latin typeface="Times New Roman" pitchFamily="18" charset="0"/>
                <a:cs typeface="Times New Roman" pitchFamily="18" charset="0"/>
              </a:rPr>
              <a:t>, Octavian </a:t>
            </a:r>
            <a:r>
              <a:rPr lang="en-US" dirty="0" err="1">
                <a:latin typeface="Times New Roman" pitchFamily="18" charset="0"/>
                <a:cs typeface="Times New Roman" pitchFamily="18" charset="0"/>
              </a:rPr>
              <a:t>Goga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îi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publicase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scriitorului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maghiar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poezii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în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revista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Luceafărul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a:t>
            </a:r>
            <a:r>
              <a:rPr lang="en-US" dirty="0">
                <a:latin typeface="Times New Roman" pitchFamily="18" charset="0"/>
                <a:cs typeface="Times New Roman" pitchFamily="18" charset="0"/>
              </a:rPr>
              <a:t> care  le-a </a:t>
            </a:r>
            <a:r>
              <a:rPr lang="en-US" dirty="0" err="1">
                <a:latin typeface="Times New Roman" pitchFamily="18" charset="0"/>
                <a:cs typeface="Times New Roman" pitchFamily="18" charset="0"/>
              </a:rPr>
              <a:t>tradus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în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limba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română</a:t>
            </a:r>
            <a:r>
              <a:rPr lang="en-US" dirty="0">
                <a:latin typeface="Times New Roman" pitchFamily="18" charset="0"/>
                <a:cs typeface="Times New Roman" pitchFamily="18" charset="0"/>
              </a:rPr>
              <a:t>. Personal, </a:t>
            </a:r>
            <a:r>
              <a:rPr lang="en-US" dirty="0" err="1">
                <a:latin typeface="Times New Roman" pitchFamily="18" charset="0"/>
                <a:cs typeface="Times New Roman" pitchFamily="18" charset="0"/>
              </a:rPr>
              <a:t>cei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poeţii</a:t>
            </a:r>
            <a:r>
              <a:rPr lang="en-US" dirty="0">
                <a:latin typeface="Times New Roman" pitchFamily="18" charset="0"/>
                <a:cs typeface="Times New Roman" pitchFamily="18" charset="0"/>
              </a:rPr>
              <a:t> s-au </a:t>
            </a:r>
            <a:r>
              <a:rPr lang="en-US" dirty="0" err="1">
                <a:latin typeface="Times New Roman" pitchFamily="18" charset="0"/>
                <a:cs typeface="Times New Roman" pitchFamily="18" charset="0"/>
              </a:rPr>
              <a:t>cunoscut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în</a:t>
            </a:r>
            <a:r>
              <a:rPr lang="en-US" dirty="0">
                <a:latin typeface="Times New Roman" pitchFamily="18" charset="0"/>
                <a:cs typeface="Times New Roman" pitchFamily="18" charset="0"/>
              </a:rPr>
              <a:t> 1913, </a:t>
            </a:r>
            <a:r>
              <a:rPr lang="en-US" dirty="0" err="1">
                <a:latin typeface="Times New Roman" pitchFamily="18" charset="0"/>
                <a:cs typeface="Times New Roman" pitchFamily="18" charset="0"/>
              </a:rPr>
              <a:t>când</a:t>
            </a:r>
            <a:r>
              <a:rPr lang="en-US" dirty="0">
                <a:latin typeface="Times New Roman" pitchFamily="18" charset="0"/>
                <a:cs typeface="Times New Roman" pitchFamily="18" charset="0"/>
              </a:rPr>
              <a:t> au </a:t>
            </a:r>
            <a:r>
              <a:rPr lang="en-US" dirty="0" err="1">
                <a:latin typeface="Times New Roman" pitchFamily="18" charset="0"/>
                <a:cs typeface="Times New Roman" pitchFamily="18" charset="0"/>
              </a:rPr>
              <a:t>participat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alături</a:t>
            </a:r>
            <a:r>
              <a:rPr lang="en-US" dirty="0">
                <a:latin typeface="Times New Roman" pitchFamily="18" charset="0"/>
                <a:cs typeface="Times New Roman" pitchFamily="18" charset="0"/>
              </a:rPr>
              <a:t> de </a:t>
            </a:r>
            <a:r>
              <a:rPr lang="en-US" dirty="0" err="1">
                <a:latin typeface="Times New Roman" pitchFamily="18" charset="0"/>
                <a:cs typeface="Times New Roman" pitchFamily="18" charset="0"/>
              </a:rPr>
              <a:t>alţi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poeţi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şi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scriitori</a:t>
            </a:r>
            <a:r>
              <a:rPr lang="en-US" dirty="0">
                <a:latin typeface="Times New Roman" pitchFamily="18" charset="0"/>
                <a:cs typeface="Times New Roman" pitchFamily="18" charset="0"/>
              </a:rPr>
              <a:t> la </a:t>
            </a:r>
            <a:r>
              <a:rPr lang="en-US" dirty="0" err="1">
                <a:latin typeface="Times New Roman" pitchFamily="18" charset="0"/>
                <a:cs typeface="Times New Roman" pitchFamily="18" charset="0"/>
              </a:rPr>
              <a:t>dezbateri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politice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şi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militare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Cei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poeţi</a:t>
            </a:r>
            <a:r>
              <a:rPr lang="en-US" dirty="0">
                <a:latin typeface="Times New Roman" pitchFamily="18" charset="0"/>
                <a:cs typeface="Times New Roman" pitchFamily="18" charset="0"/>
              </a:rPr>
              <a:t> au </a:t>
            </a:r>
            <a:r>
              <a:rPr lang="en-US" dirty="0" err="1">
                <a:latin typeface="Times New Roman" pitchFamily="18" charset="0"/>
                <a:cs typeface="Times New Roman" pitchFamily="18" charset="0"/>
              </a:rPr>
              <a:t>schimbat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multe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scrisori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însă</a:t>
            </a:r>
            <a:r>
              <a:rPr lang="en-US" dirty="0">
                <a:latin typeface="Times New Roman" pitchFamily="18" charset="0"/>
                <a:cs typeface="Times New Roman" pitchFamily="18" charset="0"/>
              </a:rPr>
              <a:t> s-au </a:t>
            </a:r>
            <a:r>
              <a:rPr lang="en-US" dirty="0" err="1">
                <a:latin typeface="Times New Roman" pitchFamily="18" charset="0"/>
                <a:cs typeface="Times New Roman" pitchFamily="18" charset="0"/>
              </a:rPr>
              <a:t>întâlnit</a:t>
            </a:r>
            <a:r>
              <a:rPr lang="en-US" dirty="0">
                <a:latin typeface="Times New Roman" pitchFamily="18" charset="0"/>
                <a:cs typeface="Times New Roman" pitchFamily="18" charset="0"/>
              </a:rPr>
              <a:t> personal </a:t>
            </a:r>
            <a:r>
              <a:rPr lang="en-US" dirty="0" err="1">
                <a:latin typeface="Times New Roman" pitchFamily="18" charset="0"/>
                <a:cs typeface="Times New Roman" pitchFamily="18" charset="0"/>
              </a:rPr>
              <a:t>doar</a:t>
            </a:r>
            <a:r>
              <a:rPr lang="en-US" dirty="0">
                <a:latin typeface="Times New Roman" pitchFamily="18" charset="0"/>
                <a:cs typeface="Times New Roman" pitchFamily="18" charset="0"/>
              </a:rPr>
              <a:t> o </a:t>
            </a:r>
            <a:r>
              <a:rPr lang="en-US" dirty="0" err="1">
                <a:latin typeface="Times New Roman" pitchFamily="18" charset="0"/>
                <a:cs typeface="Times New Roman" pitchFamily="18" charset="0"/>
              </a:rPr>
              <a:t>singură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dată</a:t>
            </a:r>
            <a:r>
              <a:rPr lang="en-US" dirty="0">
                <a:latin typeface="Times New Roman" pitchFamily="18" charset="0"/>
                <a:cs typeface="Times New Roman" pitchFamily="18" charset="0"/>
              </a:rPr>
              <a:t>, la </a:t>
            </a:r>
            <a:r>
              <a:rPr lang="en-US" dirty="0" err="1">
                <a:latin typeface="Times New Roman" pitchFamily="18" charset="0"/>
                <a:cs typeface="Times New Roman" pitchFamily="18" charset="0"/>
              </a:rPr>
              <a:t>Budapesta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în</a:t>
            </a:r>
            <a:r>
              <a:rPr lang="en-US" dirty="0">
                <a:latin typeface="Times New Roman" pitchFamily="18" charset="0"/>
                <a:cs typeface="Times New Roman" pitchFamily="18" charset="0"/>
              </a:rPr>
              <a:t> 1913 (</a:t>
            </a:r>
            <a:r>
              <a:rPr lang="en-US" dirty="0" err="1">
                <a:latin typeface="Times New Roman" pitchFamily="18" charset="0"/>
                <a:cs typeface="Times New Roman" pitchFamily="18" charset="0"/>
              </a:rPr>
              <a:t>atunci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cei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doi</a:t>
            </a:r>
            <a:r>
              <a:rPr lang="en-US" dirty="0">
                <a:latin typeface="Times New Roman" pitchFamily="18" charset="0"/>
                <a:cs typeface="Times New Roman" pitchFamily="18" charset="0"/>
              </a:rPr>
              <a:t> au </a:t>
            </a:r>
            <a:r>
              <a:rPr lang="en-US" dirty="0" err="1">
                <a:latin typeface="Times New Roman" pitchFamily="18" charset="0"/>
                <a:cs typeface="Times New Roman" pitchFamily="18" charset="0"/>
              </a:rPr>
              <a:t>făcut</a:t>
            </a:r>
            <a:r>
              <a:rPr lang="en-US" dirty="0">
                <a:latin typeface="Times New Roman" pitchFamily="18" charset="0"/>
                <a:cs typeface="Times New Roman" pitchFamily="18" charset="0"/>
              </a:rPr>
              <a:t> un chef </a:t>
            </a:r>
            <a:r>
              <a:rPr lang="en-US" dirty="0" err="1">
                <a:latin typeface="Times New Roman" pitchFamily="18" charset="0"/>
                <a:cs typeface="Times New Roman" pitchFamily="18" charset="0"/>
              </a:rPr>
              <a:t>pe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cinste</a:t>
            </a:r>
            <a:r>
              <a:rPr lang="en-US" dirty="0">
                <a:latin typeface="Times New Roman" pitchFamily="18" charset="0"/>
                <a:cs typeface="Times New Roman" pitchFamily="18" charset="0"/>
              </a:rPr>
              <a:t>, cu </a:t>
            </a:r>
            <a:r>
              <a:rPr lang="en-US" dirty="0" err="1">
                <a:latin typeface="Times New Roman" pitchFamily="18" charset="0"/>
                <a:cs typeface="Times New Roman" pitchFamily="18" charset="0"/>
              </a:rPr>
              <a:t>lăutari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până</a:t>
            </a:r>
            <a:r>
              <a:rPr lang="en-US" dirty="0">
                <a:latin typeface="Times New Roman" pitchFamily="18" charset="0"/>
                <a:cs typeface="Times New Roman" pitchFamily="18" charset="0"/>
              </a:rPr>
              <a:t> a </a:t>
            </a:r>
            <a:r>
              <a:rPr lang="en-US" dirty="0" err="1">
                <a:latin typeface="Times New Roman" pitchFamily="18" charset="0"/>
                <a:cs typeface="Times New Roman" pitchFamily="18" charset="0"/>
              </a:rPr>
              <a:t>doua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Fragmente</a:t>
            </a:r>
            <a:r>
              <a:rPr lang="en-US" dirty="0">
                <a:latin typeface="Times New Roman" pitchFamily="18" charset="0"/>
                <a:cs typeface="Times New Roman" pitchFamily="18" charset="0"/>
              </a:rPr>
              <a:t> din </a:t>
            </a:r>
            <a:r>
              <a:rPr lang="en-US" dirty="0" err="1">
                <a:latin typeface="Times New Roman" pitchFamily="18" charset="0"/>
                <a:cs typeface="Times New Roman" pitchFamily="18" charset="0"/>
              </a:rPr>
              <a:t>scrisorile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lui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Ady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Endre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adresate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lui</a:t>
            </a:r>
            <a:r>
              <a:rPr lang="en-US" dirty="0">
                <a:latin typeface="Times New Roman" pitchFamily="18" charset="0"/>
                <a:cs typeface="Times New Roman" pitchFamily="18" charset="0"/>
              </a:rPr>
              <a:t> Octavian </a:t>
            </a:r>
            <a:r>
              <a:rPr lang="en-US" dirty="0" err="1">
                <a:latin typeface="Times New Roman" pitchFamily="18" charset="0"/>
                <a:cs typeface="Times New Roman" pitchFamily="18" charset="0"/>
              </a:rPr>
              <a:t>Goga</a:t>
            </a:r>
            <a:r>
              <a:rPr lang="en-US" dirty="0">
                <a:latin typeface="Times New Roman" pitchFamily="18" charset="0"/>
                <a:cs typeface="Times New Roman" pitchFamily="18" charset="0"/>
              </a:rPr>
              <a:t> scot </a:t>
            </a:r>
            <a:r>
              <a:rPr lang="en-US" dirty="0" err="1">
                <a:latin typeface="Times New Roman" pitchFamily="18" charset="0"/>
                <a:cs typeface="Times New Roman" pitchFamily="18" charset="0"/>
              </a:rPr>
              <a:t>în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evidenţă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prietenia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dintre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cei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doi</a:t>
            </a:r>
            <a:r>
              <a:rPr lang="en-US" dirty="0">
                <a:latin typeface="Times New Roman" pitchFamily="18" charset="0"/>
                <a:cs typeface="Times New Roman" pitchFamily="18" charset="0"/>
              </a:rPr>
              <a:t> : </a:t>
            </a:r>
            <a:r>
              <a:rPr lang="en-US" i="1" dirty="0">
                <a:latin typeface="Times New Roman" pitchFamily="18" charset="0"/>
                <a:cs typeface="Times New Roman" pitchFamily="18" charset="0"/>
              </a:rPr>
              <a:t>„</a:t>
            </a:r>
            <a:r>
              <a:rPr lang="en-US" i="1" dirty="0" err="1">
                <a:latin typeface="Times New Roman" pitchFamily="18" charset="0"/>
                <a:cs typeface="Times New Roman" pitchFamily="18" charset="0"/>
              </a:rPr>
              <a:t>Pe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când</a:t>
            </a:r>
            <a:r>
              <a:rPr lang="en-US" i="1" dirty="0">
                <a:latin typeface="Times New Roman" pitchFamily="18" charset="0"/>
                <a:cs typeface="Times New Roman" pitchFamily="18" charset="0"/>
              </a:rPr>
              <a:t> Octavian </a:t>
            </a:r>
            <a:r>
              <a:rPr lang="en-US" i="1" dirty="0" err="1">
                <a:latin typeface="Times New Roman" pitchFamily="18" charset="0"/>
                <a:cs typeface="Times New Roman" pitchFamily="18" charset="0"/>
              </a:rPr>
              <a:t>Goga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marele</a:t>
            </a:r>
            <a:r>
              <a:rPr lang="en-US" i="1" dirty="0">
                <a:latin typeface="Times New Roman" pitchFamily="18" charset="0"/>
                <a:cs typeface="Times New Roman" pitchFamily="18" charset="0"/>
              </a:rPr>
              <a:t> poet al </a:t>
            </a:r>
            <a:r>
              <a:rPr lang="en-US" i="1" dirty="0" err="1">
                <a:latin typeface="Times New Roman" pitchFamily="18" charset="0"/>
                <a:cs typeface="Times New Roman" pitchFamily="18" charset="0"/>
              </a:rPr>
              <a:t>românilor</a:t>
            </a:r>
            <a:r>
              <a:rPr lang="en-US" i="1" dirty="0">
                <a:latin typeface="Times New Roman" pitchFamily="18" charset="0"/>
                <a:cs typeface="Times New Roman" pitchFamily="18" charset="0"/>
              </a:rPr>
              <a:t>, a </a:t>
            </a:r>
            <a:r>
              <a:rPr lang="en-US" i="1" dirty="0" err="1">
                <a:latin typeface="Times New Roman" pitchFamily="18" charset="0"/>
                <a:cs typeface="Times New Roman" pitchFamily="18" charset="0"/>
              </a:rPr>
              <a:t>fost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tratat</a:t>
            </a:r>
            <a:r>
              <a:rPr lang="en-US" i="1" dirty="0">
                <a:latin typeface="Times New Roman" pitchFamily="18" charset="0"/>
                <a:cs typeface="Times New Roman" pitchFamily="18" charset="0"/>
              </a:rPr>
              <a:t> de </a:t>
            </a:r>
            <a:r>
              <a:rPr lang="en-US" i="1" dirty="0" err="1">
                <a:latin typeface="Times New Roman" pitchFamily="18" charset="0"/>
                <a:cs typeface="Times New Roman" pitchFamily="18" charset="0"/>
              </a:rPr>
              <a:t>ospitalitatea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oficialităţilor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maghiare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în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puşcăria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domnească</a:t>
            </a:r>
            <a:r>
              <a:rPr lang="en-US" i="1" dirty="0">
                <a:latin typeface="Times New Roman" pitchFamily="18" charset="0"/>
                <a:cs typeface="Times New Roman" pitchFamily="18" charset="0"/>
              </a:rPr>
              <a:t> de la Szeged, </a:t>
            </a:r>
            <a:r>
              <a:rPr lang="en-US" i="1" dirty="0" err="1">
                <a:latin typeface="Times New Roman" pitchFamily="18" charset="0"/>
                <a:cs typeface="Times New Roman" pitchFamily="18" charset="0"/>
              </a:rPr>
              <a:t>eu</a:t>
            </a:r>
            <a:r>
              <a:rPr lang="en-US" i="1" dirty="0">
                <a:latin typeface="Times New Roman" pitchFamily="18" charset="0"/>
                <a:cs typeface="Times New Roman" pitchFamily="18" charset="0"/>
              </a:rPr>
              <a:t> am </a:t>
            </a:r>
            <a:r>
              <a:rPr lang="en-US" i="1" dirty="0" err="1">
                <a:latin typeface="Times New Roman" pitchFamily="18" charset="0"/>
                <a:cs typeface="Times New Roman" pitchFamily="18" charset="0"/>
              </a:rPr>
              <a:t>trimis</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salutul</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meu</a:t>
            </a:r>
            <a:r>
              <a:rPr lang="en-US" i="1" dirty="0">
                <a:latin typeface="Times New Roman" pitchFamily="18" charset="0"/>
                <a:cs typeface="Times New Roman" pitchFamily="18" charset="0"/>
              </a:rPr>
              <a:t> la Szeged. </a:t>
            </a:r>
            <a:r>
              <a:rPr lang="en-US" i="1" dirty="0" err="1">
                <a:latin typeface="Times New Roman" pitchFamily="18" charset="0"/>
                <a:cs typeface="Times New Roman" pitchFamily="18" charset="0"/>
              </a:rPr>
              <a:t>Salut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frăţesc</a:t>
            </a:r>
            <a:r>
              <a:rPr lang="en-US" i="1" dirty="0">
                <a:latin typeface="Times New Roman" pitchFamily="18" charset="0"/>
                <a:cs typeface="Times New Roman" pitchFamily="18" charset="0"/>
              </a:rPr>
              <a:t> la un </a:t>
            </a:r>
            <a:r>
              <a:rPr lang="en-US" i="1" dirty="0" err="1">
                <a:latin typeface="Times New Roman" pitchFamily="18" charset="0"/>
                <a:cs typeface="Times New Roman" pitchFamily="18" charset="0"/>
              </a:rPr>
              <a:t>frate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Salut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prietenesc</a:t>
            </a:r>
            <a:r>
              <a:rPr lang="en-US" i="1" dirty="0">
                <a:latin typeface="Times New Roman" pitchFamily="18" charset="0"/>
                <a:cs typeface="Times New Roman" pitchFamily="18" charset="0"/>
              </a:rPr>
              <a:t> la un </a:t>
            </a:r>
            <a:r>
              <a:rPr lang="en-US" i="1" dirty="0" err="1">
                <a:latin typeface="Times New Roman" pitchFamily="18" charset="0"/>
                <a:cs typeface="Times New Roman" pitchFamily="18" charset="0"/>
              </a:rPr>
              <a:t>luptător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nobil</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dar</a:t>
            </a:r>
            <a:r>
              <a:rPr lang="en-US" i="1" dirty="0">
                <a:latin typeface="Times New Roman" pitchFamily="18" charset="0"/>
                <a:cs typeface="Times New Roman" pitchFamily="18" charset="0"/>
              </a:rPr>
              <a:t> de data </a:t>
            </a:r>
            <a:r>
              <a:rPr lang="en-US" i="1" dirty="0" err="1">
                <a:latin typeface="Times New Roman" pitchFamily="18" charset="0"/>
                <a:cs typeface="Times New Roman" pitchFamily="18" charset="0"/>
              </a:rPr>
              <a:t>aceasta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doar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atât</a:t>
            </a:r>
            <a:r>
              <a:rPr lang="en-US" i="1" dirty="0">
                <a:latin typeface="Times New Roman" pitchFamily="18" charset="0"/>
                <a:cs typeface="Times New Roman" pitchFamily="18" charset="0"/>
              </a:rPr>
              <a:t> e important </a:t>
            </a:r>
            <a:r>
              <a:rPr lang="en-US" i="1" dirty="0" err="1">
                <a:latin typeface="Times New Roman" pitchFamily="18" charset="0"/>
                <a:cs typeface="Times New Roman" pitchFamily="18" charset="0"/>
              </a:rPr>
              <a:t>că</a:t>
            </a:r>
            <a:r>
              <a:rPr lang="en-US" i="1" dirty="0">
                <a:latin typeface="Times New Roman" pitchFamily="18" charset="0"/>
                <a:cs typeface="Times New Roman" pitchFamily="18" charset="0"/>
              </a:rPr>
              <a:t> l-am </a:t>
            </a:r>
            <a:r>
              <a:rPr lang="en-US" i="1" dirty="0" err="1">
                <a:latin typeface="Times New Roman" pitchFamily="18" charset="0"/>
                <a:cs typeface="Times New Roman" pitchFamily="18" charset="0"/>
              </a:rPr>
              <a:t>trimis</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dintr</a:t>
            </a:r>
            <a:r>
              <a:rPr lang="en-US" i="1" dirty="0">
                <a:latin typeface="Times New Roman" pitchFamily="18" charset="0"/>
                <a:cs typeface="Times New Roman" pitchFamily="18" charset="0"/>
              </a:rPr>
              <a:t>-un </a:t>
            </a:r>
            <a:r>
              <a:rPr lang="en-US" i="1" dirty="0" err="1">
                <a:latin typeface="Times New Roman" pitchFamily="18" charset="0"/>
                <a:cs typeface="Times New Roman" pitchFamily="18" charset="0"/>
              </a:rPr>
              <a:t>sanatoriu</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Îl</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invidiez</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Goga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Trebuie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să</a:t>
            </a:r>
            <a:r>
              <a:rPr lang="en-US" i="1" dirty="0">
                <a:latin typeface="Times New Roman" pitchFamily="18" charset="0"/>
                <a:cs typeface="Times New Roman" pitchFamily="18" charset="0"/>
              </a:rPr>
              <a:t> fie o </a:t>
            </a:r>
            <a:r>
              <a:rPr lang="en-US" i="1" dirty="0" err="1">
                <a:latin typeface="Times New Roman" pitchFamily="18" charset="0"/>
                <a:cs typeface="Times New Roman" pitchFamily="18" charset="0"/>
              </a:rPr>
              <a:t>lege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în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faptul</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că</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tocmai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când</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eu</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paralizat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şi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ramolit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intru</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în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sanatoriu</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atunci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Goga</a:t>
            </a:r>
            <a:r>
              <a:rPr lang="en-US" i="1" dirty="0">
                <a:latin typeface="Times New Roman" pitchFamily="18" charset="0"/>
                <a:cs typeface="Times New Roman" pitchFamily="18" charset="0"/>
              </a:rPr>
              <a:t> intra </a:t>
            </a:r>
            <a:r>
              <a:rPr lang="en-US" i="1" dirty="0" err="1">
                <a:latin typeface="Times New Roman" pitchFamily="18" charset="0"/>
                <a:cs typeface="Times New Roman" pitchFamily="18" charset="0"/>
              </a:rPr>
              <a:t>în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puşcărie</a:t>
            </a:r>
            <a:r>
              <a:rPr lang="en-US" i="1" dirty="0">
                <a:latin typeface="Times New Roman" pitchFamily="18" charset="0"/>
                <a:cs typeface="Times New Roman" pitchFamily="18" charset="0"/>
              </a:rPr>
              <a:t> cu o </a:t>
            </a:r>
            <a:r>
              <a:rPr lang="en-US" i="1" dirty="0" err="1">
                <a:latin typeface="Times New Roman" pitchFamily="18" charset="0"/>
                <a:cs typeface="Times New Roman" pitchFamily="18" charset="0"/>
              </a:rPr>
              <a:t>glorie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divină</a:t>
            </a:r>
            <a:r>
              <a:rPr lang="en-US" i="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a:t>
            </a:r>
            <a:r>
              <a:rPr lang="ro-RO" dirty="0" smtClean="0">
                <a:latin typeface="Times New Roman" pitchFamily="18" charset="0"/>
                <a:cs typeface="Times New Roman" pitchFamily="18" charset="0"/>
              </a:rPr>
              <a:t> </a:t>
            </a:r>
            <a:r>
              <a:rPr lang="en-US" dirty="0" err="1" smtClean="0">
                <a:latin typeface="Times New Roman" pitchFamily="18" charset="0"/>
                <a:ea typeface="Calibri" pitchFamily="34" charset="0"/>
                <a:cs typeface="Times New Roman" pitchFamily="18" charset="0"/>
              </a:rPr>
              <a:t>Scrisorile</a:t>
            </a:r>
            <a:r>
              <a:rPr lang="en-US" dirty="0" smtClean="0">
                <a:latin typeface="Times New Roman" pitchFamily="18" charset="0"/>
                <a:ea typeface="Calibri" pitchFamily="34" charset="0"/>
                <a:cs typeface="Times New Roman" pitchFamily="18" charset="0"/>
              </a:rPr>
              <a:t> </a:t>
            </a:r>
            <a:r>
              <a:rPr lang="en-US" dirty="0" err="1" smtClean="0">
                <a:latin typeface="Times New Roman" pitchFamily="18" charset="0"/>
                <a:ea typeface="Calibri" pitchFamily="34" charset="0"/>
                <a:cs typeface="Times New Roman" pitchFamily="18" charset="0"/>
              </a:rPr>
              <a:t>dintre</a:t>
            </a:r>
            <a:r>
              <a:rPr lang="en-US" dirty="0" smtClean="0">
                <a:latin typeface="Times New Roman" pitchFamily="18" charset="0"/>
                <a:ea typeface="Calibri" pitchFamily="34" charset="0"/>
                <a:cs typeface="Times New Roman" pitchFamily="18" charset="0"/>
              </a:rPr>
              <a:t> </a:t>
            </a:r>
            <a:r>
              <a:rPr lang="en-US" dirty="0" err="1" smtClean="0">
                <a:latin typeface="Times New Roman" pitchFamily="18" charset="0"/>
                <a:ea typeface="Calibri" pitchFamily="34" charset="0"/>
                <a:cs typeface="Times New Roman" pitchFamily="18" charset="0"/>
              </a:rPr>
              <a:t>cei</a:t>
            </a:r>
            <a:r>
              <a:rPr lang="en-US" dirty="0" smtClean="0">
                <a:latin typeface="Times New Roman" pitchFamily="18" charset="0"/>
                <a:ea typeface="Calibri" pitchFamily="34" charset="0"/>
                <a:cs typeface="Times New Roman" pitchFamily="18" charset="0"/>
              </a:rPr>
              <a:t> </a:t>
            </a:r>
            <a:r>
              <a:rPr lang="en-US" dirty="0" err="1" smtClean="0">
                <a:latin typeface="Times New Roman" pitchFamily="18" charset="0"/>
                <a:ea typeface="Calibri" pitchFamily="34" charset="0"/>
                <a:cs typeface="Times New Roman" pitchFamily="18" charset="0"/>
              </a:rPr>
              <a:t>doi</a:t>
            </a:r>
            <a:r>
              <a:rPr lang="en-US" dirty="0" smtClean="0">
                <a:latin typeface="Times New Roman" pitchFamily="18" charset="0"/>
                <a:ea typeface="Calibri" pitchFamily="34" charset="0"/>
                <a:cs typeface="Times New Roman" pitchFamily="18" charset="0"/>
              </a:rPr>
              <a:t> se </a:t>
            </a:r>
            <a:r>
              <a:rPr lang="en-US" dirty="0" err="1" smtClean="0">
                <a:latin typeface="Times New Roman" pitchFamily="18" charset="0"/>
                <a:ea typeface="Calibri" pitchFamily="34" charset="0"/>
                <a:cs typeface="Times New Roman" pitchFamily="18" charset="0"/>
              </a:rPr>
              <a:t>găsesc</a:t>
            </a:r>
            <a:r>
              <a:rPr lang="en-US" dirty="0" smtClean="0">
                <a:latin typeface="Times New Roman" pitchFamily="18" charset="0"/>
                <a:ea typeface="Calibri" pitchFamily="34" charset="0"/>
                <a:cs typeface="Times New Roman" pitchFamily="18" charset="0"/>
              </a:rPr>
              <a:t> la casa </a:t>
            </a:r>
            <a:r>
              <a:rPr lang="en-US" dirty="0" err="1" smtClean="0">
                <a:latin typeface="Times New Roman" pitchFamily="18" charset="0"/>
                <a:ea typeface="Calibri" pitchFamily="34" charset="0"/>
                <a:cs typeface="Times New Roman" pitchFamily="18" charset="0"/>
              </a:rPr>
              <a:t>memorială</a:t>
            </a:r>
            <a:r>
              <a:rPr lang="en-US" dirty="0" smtClean="0">
                <a:latin typeface="Times New Roman" pitchFamily="18" charset="0"/>
                <a:ea typeface="Calibri" pitchFamily="34" charset="0"/>
                <a:cs typeface="Times New Roman" pitchFamily="18" charset="0"/>
              </a:rPr>
              <a:t> </a:t>
            </a:r>
            <a:r>
              <a:rPr lang="en-US" dirty="0" err="1" smtClean="0">
                <a:latin typeface="Times New Roman" pitchFamily="18" charset="0"/>
                <a:ea typeface="Calibri" pitchFamily="34" charset="0"/>
                <a:cs typeface="Times New Roman" pitchFamily="18" charset="0"/>
              </a:rPr>
              <a:t>lui</a:t>
            </a:r>
            <a:r>
              <a:rPr lang="en-US" dirty="0" smtClean="0">
                <a:latin typeface="Times New Roman" pitchFamily="18" charset="0"/>
                <a:ea typeface="Calibri" pitchFamily="34" charset="0"/>
                <a:cs typeface="Times New Roman" pitchFamily="18" charset="0"/>
              </a:rPr>
              <a:t> </a:t>
            </a:r>
            <a:r>
              <a:rPr lang="en-US" dirty="0" err="1" smtClean="0">
                <a:latin typeface="Times New Roman" pitchFamily="18" charset="0"/>
                <a:ea typeface="Calibri" pitchFamily="34" charset="0"/>
                <a:cs typeface="Times New Roman" pitchFamily="18" charset="0"/>
              </a:rPr>
              <a:t>Ady</a:t>
            </a:r>
            <a:r>
              <a:rPr lang="en-US" dirty="0" smtClean="0">
                <a:latin typeface="Times New Roman" pitchFamily="18" charset="0"/>
                <a:ea typeface="Calibri" pitchFamily="34" charset="0"/>
                <a:cs typeface="Times New Roman" pitchFamily="18" charset="0"/>
              </a:rPr>
              <a:t> </a:t>
            </a:r>
            <a:r>
              <a:rPr lang="en-US" dirty="0" err="1" smtClean="0">
                <a:latin typeface="Times New Roman" pitchFamily="18" charset="0"/>
                <a:ea typeface="Calibri" pitchFamily="34" charset="0"/>
                <a:cs typeface="Times New Roman" pitchFamily="18" charset="0"/>
              </a:rPr>
              <a:t>Endre</a:t>
            </a:r>
            <a:r>
              <a:rPr lang="en-US" dirty="0" smtClean="0">
                <a:latin typeface="Times New Roman" pitchFamily="18" charset="0"/>
                <a:ea typeface="Calibri" pitchFamily="34" charset="0"/>
                <a:cs typeface="Times New Roman" pitchFamily="18" charset="0"/>
              </a:rPr>
              <a:t> din </a:t>
            </a:r>
            <a:r>
              <a:rPr lang="en-US" dirty="0" err="1" smtClean="0">
                <a:latin typeface="Times New Roman" pitchFamily="18" charset="0"/>
                <a:ea typeface="Calibri" pitchFamily="34" charset="0"/>
                <a:cs typeface="Times New Roman" pitchFamily="18" charset="0"/>
              </a:rPr>
              <a:t>Satu</a:t>
            </a:r>
            <a:r>
              <a:rPr lang="en-US" dirty="0" smtClean="0">
                <a:latin typeface="Times New Roman" pitchFamily="18" charset="0"/>
                <a:ea typeface="Calibri" pitchFamily="34" charset="0"/>
                <a:cs typeface="Times New Roman" pitchFamily="18" charset="0"/>
              </a:rPr>
              <a:t> Mare. </a:t>
            </a:r>
            <a:endParaRPr lang="ro-RO" dirty="0" smtClean="0">
              <a:latin typeface="Times New Roman" pitchFamily="18" charset="0"/>
              <a:ea typeface="Calibri" pitchFamily="34" charset="0"/>
              <a:cs typeface="Times New Roman" pitchFamily="18" charset="0"/>
            </a:endParaRPr>
          </a:p>
          <a:p>
            <a:pPr algn="just"/>
            <a:endParaRPr lang="en-US" dirty="0">
              <a:latin typeface="Times New Roman" pitchFamily="18" charset="0"/>
              <a:cs typeface="Times New Roman" pitchFamily="18" charset="0"/>
            </a:endParaRPr>
          </a:p>
        </p:txBody>
      </p:sp>
      <p:pic>
        <p:nvPicPr>
          <p:cNvPr id="3073" name="Picture 1" descr="C:\Users\Elev.admin-PC\Desktop\goga.jpg"/>
          <p:cNvPicPr>
            <a:picLocks noChangeAspect="1" noChangeArrowheads="1"/>
          </p:cNvPicPr>
          <p:nvPr/>
        </p:nvPicPr>
        <p:blipFill>
          <a:blip r:embed="rId2" cstate="print"/>
          <a:srcRect/>
          <a:stretch>
            <a:fillRect/>
          </a:stretch>
        </p:blipFill>
        <p:spPr bwMode="auto">
          <a:xfrm>
            <a:off x="381000" y="0"/>
            <a:ext cx="1600200" cy="2133600"/>
          </a:xfrm>
          <a:prstGeom prst="rect">
            <a:avLst/>
          </a:prstGeom>
          <a:noFill/>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0" y="762000"/>
            <a:ext cx="6172200"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Alegerea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lui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Goga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ca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preşedinte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al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festivităţilor</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 la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Mecenţiu</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şi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Zalău</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dedicate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lui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Ady</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Endre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se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explică</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atât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prin</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faptul</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că</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scriitorul</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român</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era de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mult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membru</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onoare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al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Societăţii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literare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din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Transilvania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cât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şi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prin</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amiciţia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celor</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doi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mari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poeţi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prin</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afinităţile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structurale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ale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temperamentului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şi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operei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lor</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prin</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crezul</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lor</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artistic. </a:t>
            </a: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După</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moartea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lui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Ady</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Endre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Octavian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Goga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şi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manifestat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grija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pentru</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familia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acestuia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introducând</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în</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Parlament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un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proiect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lege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prin</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care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proprietăţile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familiei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erau</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excluse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 la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expropriere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şi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cumpărând</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 la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văduva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poetului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proprietatea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 la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Ciucea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îl</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renovează</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şi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se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stabileşte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acolo</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cu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cea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de-a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doua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soţie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În</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ciuda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disputelor</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care le-a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avut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cu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soţia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Octavian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Goga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menţionează</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a:t>
            </a:r>
            <a:r>
              <a:rPr kumimoji="0" lang="en-US" b="0" i="0" u="none" strike="noStrike" cap="none" normalizeH="0" baseline="0" dirty="0" smtClean="0">
                <a:ln>
                  <a:noFill/>
                </a:ln>
                <a:solidFill>
                  <a:srgbClr val="6D6E71"/>
                </a:solidFill>
                <a:effectLst/>
                <a:latin typeface="Times New Roman" pitchFamily="18" charset="0"/>
                <a:ea typeface="Calibri" pitchFamily="34" charset="0"/>
                <a:cs typeface="Times New Roman" pitchFamily="18" charset="0"/>
              </a:rPr>
              <a:t> </a:t>
            </a:r>
            <a:r>
              <a:rPr kumimoji="0" lang="en-US"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en-US"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Cererea</a:t>
            </a:r>
            <a:r>
              <a:rPr kumimoji="0" lang="en-US"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unei</a:t>
            </a:r>
            <a:r>
              <a:rPr kumimoji="0" lang="en-US"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văduve</a:t>
            </a:r>
            <a:r>
              <a:rPr kumimoji="0" lang="en-US"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nu se </a:t>
            </a:r>
            <a:r>
              <a:rPr kumimoji="0" lang="en-US"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refuză</a:t>
            </a:r>
            <a:r>
              <a:rPr kumimoji="0" lang="en-US"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Mai ales </a:t>
            </a:r>
            <a:r>
              <a:rPr kumimoji="0" lang="en-US"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dacă</a:t>
            </a:r>
            <a:r>
              <a:rPr kumimoji="0" lang="en-US"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este</a:t>
            </a:r>
            <a:r>
              <a:rPr kumimoji="0" lang="en-US"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vorba</a:t>
            </a:r>
            <a:r>
              <a:rPr kumimoji="0" lang="en-US"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 </a:t>
            </a:r>
            <a:r>
              <a:rPr kumimoji="0" lang="en-US"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fosta</a:t>
            </a:r>
            <a:r>
              <a:rPr kumimoji="0" lang="en-US"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soţie</a:t>
            </a:r>
            <a:r>
              <a:rPr kumimoji="0" lang="en-US"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 </a:t>
            </a:r>
            <a:r>
              <a:rPr kumimoji="0" lang="en-US"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lui</a:t>
            </a:r>
            <a:r>
              <a:rPr kumimoji="0" lang="en-US"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Ady</a:t>
            </a:r>
            <a:r>
              <a:rPr kumimoji="0" lang="en-US"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Endre</a:t>
            </a:r>
            <a:r>
              <a:rPr kumimoji="0" lang="en-US"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După</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moartea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lui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Octavian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Goga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(1938),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văduva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Veturia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Goga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rămâne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păstrătoarea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flăcării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prieteniei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dintre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cei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doi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poeţi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În</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castelul</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 la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Ciucea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organizează</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o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expoziţie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comemorativă</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dedicată</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lui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Ady</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Endre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expoziţie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existentă</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şi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astăzi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putând</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fi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vizitată</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cei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interesaţi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1747" name="Picture 3" descr="Imagini pentru casa memorialÄ ady endre satu mare"/>
          <p:cNvPicPr>
            <a:picLocks noChangeAspect="1" noChangeArrowheads="1"/>
          </p:cNvPicPr>
          <p:nvPr/>
        </p:nvPicPr>
        <p:blipFill>
          <a:blip r:embed="rId2" cstate="print"/>
          <a:srcRect/>
          <a:stretch>
            <a:fillRect/>
          </a:stretch>
        </p:blipFill>
        <p:spPr bwMode="auto">
          <a:xfrm>
            <a:off x="6172200" y="1066800"/>
            <a:ext cx="2785936" cy="1852351"/>
          </a:xfrm>
          <a:prstGeom prst="rect">
            <a:avLst/>
          </a:prstGeom>
          <a:noFill/>
        </p:spPr>
      </p:pic>
      <p:sp>
        <p:nvSpPr>
          <p:cNvPr id="31749" name="AutoShape 5" descr="Imagini pentru casa memorialÄ ady endre satu ma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1751" name="Picture 7" descr="Imagini pentru casa memorialÄ ady endre satu mare"/>
          <p:cNvPicPr>
            <a:picLocks noChangeAspect="1" noChangeArrowheads="1"/>
          </p:cNvPicPr>
          <p:nvPr/>
        </p:nvPicPr>
        <p:blipFill>
          <a:blip r:embed="rId3" cstate="print"/>
          <a:srcRect/>
          <a:stretch>
            <a:fillRect/>
          </a:stretch>
        </p:blipFill>
        <p:spPr bwMode="auto">
          <a:xfrm>
            <a:off x="6172200" y="3962400"/>
            <a:ext cx="2819400" cy="1752600"/>
          </a:xfrm>
          <a:prstGeom prst="rect">
            <a:avLst/>
          </a:prstGeom>
          <a:noFill/>
        </p:spPr>
      </p:pic>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838201"/>
            <a:ext cx="5791200" cy="3139321"/>
          </a:xfrm>
          <a:prstGeom prst="rect">
            <a:avLst/>
          </a:prstGeom>
        </p:spPr>
        <p:txBody>
          <a:bodyPr wrap="square">
            <a:spAutoFit/>
          </a:bodyPr>
          <a:lstStyle/>
          <a:p>
            <a:pPr algn="just"/>
            <a:r>
              <a:rPr lang="ro-RO" dirty="0" smtClean="0"/>
              <a:t>	</a:t>
            </a:r>
            <a:r>
              <a:rPr lang="vi-VN" dirty="0" smtClean="0"/>
              <a:t>După stabilirea la Ciucea, Octavian și Veturia Goga au decis ca mormântul lor să fie pe domeniul de aici. Același lucru îl nota și Goga în testamentul său din 1936.</a:t>
            </a:r>
            <a:endParaRPr lang="ro-RO" dirty="0" smtClean="0"/>
          </a:p>
          <a:p>
            <a:pPr algn="just"/>
            <a:r>
              <a:rPr lang="ro-RO" dirty="0" smtClean="0"/>
              <a:t>	</a:t>
            </a:r>
            <a:r>
              <a:rPr lang="vi-VN" dirty="0" smtClean="0"/>
              <a:t>În 1966 Veturia Goga oferă statului român ca donație întregul complex. Donația este acceptată, iar în vara lui 1967 va avea loc deschiderea oficială a Muzeului Memorial "Octavian Goga" din Ciucea. Muzeul reînvie viața poetului, fiind expuse un număr mare de obiecte personale ale acestuia sau diferite alte piese adunate de acesta din toată țara.</a:t>
            </a:r>
            <a:endParaRPr lang="en-US" dirty="0"/>
          </a:p>
        </p:txBody>
      </p:sp>
      <p:pic>
        <p:nvPicPr>
          <p:cNvPr id="24578" name="Picture 2" descr="C:\Users\Elev.admin-PC\Desktop\12.jpg"/>
          <p:cNvPicPr>
            <a:picLocks noChangeAspect="1" noChangeArrowheads="1"/>
          </p:cNvPicPr>
          <p:nvPr/>
        </p:nvPicPr>
        <p:blipFill>
          <a:blip r:embed="rId2"/>
          <a:srcRect/>
          <a:stretch>
            <a:fillRect/>
          </a:stretch>
        </p:blipFill>
        <p:spPr bwMode="auto">
          <a:xfrm>
            <a:off x="838200" y="1143000"/>
            <a:ext cx="1371600" cy="2032462"/>
          </a:xfrm>
          <a:prstGeom prst="rect">
            <a:avLst/>
          </a:prstGeom>
          <a:noFill/>
        </p:spPr>
      </p:pic>
      <p:pic>
        <p:nvPicPr>
          <p:cNvPr id="24579" name="Picture 3" descr="C:\Users\Elev.admin-PC\Desktop\11.jpg"/>
          <p:cNvPicPr>
            <a:picLocks noChangeAspect="1" noChangeArrowheads="1"/>
          </p:cNvPicPr>
          <p:nvPr/>
        </p:nvPicPr>
        <p:blipFill>
          <a:blip r:embed="rId3"/>
          <a:srcRect/>
          <a:stretch>
            <a:fillRect/>
          </a:stretch>
        </p:blipFill>
        <p:spPr bwMode="auto">
          <a:xfrm>
            <a:off x="1219200" y="4114800"/>
            <a:ext cx="2819400" cy="1606296"/>
          </a:xfrm>
          <a:prstGeom prst="rect">
            <a:avLst/>
          </a:prstGeom>
          <a:noFill/>
        </p:spPr>
      </p:pic>
      <p:pic>
        <p:nvPicPr>
          <p:cNvPr id="24580" name="Picture 4" descr="C:\Users\Elev.admin-PC\Desktop\13.jpg"/>
          <p:cNvPicPr>
            <a:picLocks noChangeAspect="1" noChangeArrowheads="1"/>
          </p:cNvPicPr>
          <p:nvPr/>
        </p:nvPicPr>
        <p:blipFill>
          <a:blip r:embed="rId4"/>
          <a:srcRect/>
          <a:stretch>
            <a:fillRect/>
          </a:stretch>
        </p:blipFill>
        <p:spPr bwMode="auto">
          <a:xfrm>
            <a:off x="4572000" y="4114800"/>
            <a:ext cx="3886200" cy="1618488"/>
          </a:xfrm>
          <a:prstGeom prst="rect">
            <a:avLst/>
          </a:prstGeom>
          <a:noFill/>
        </p:spPr>
      </p:pic>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C:\Users\Elev.admin-PC\Desktop\4.jpg"/>
          <p:cNvPicPr>
            <a:picLocks noChangeAspect="1" noChangeArrowheads="1"/>
          </p:cNvPicPr>
          <p:nvPr/>
        </p:nvPicPr>
        <p:blipFill>
          <a:blip r:embed="rId2"/>
          <a:srcRect/>
          <a:stretch>
            <a:fillRect/>
          </a:stretch>
        </p:blipFill>
        <p:spPr bwMode="auto">
          <a:xfrm>
            <a:off x="4191000" y="304800"/>
            <a:ext cx="3632200" cy="2438400"/>
          </a:xfrm>
          <a:prstGeom prst="rect">
            <a:avLst/>
          </a:prstGeom>
          <a:noFill/>
        </p:spPr>
      </p:pic>
      <p:sp>
        <p:nvSpPr>
          <p:cNvPr id="2" name="Title 1"/>
          <p:cNvSpPr>
            <a:spLocks noGrp="1"/>
          </p:cNvSpPr>
          <p:nvPr>
            <p:ph type="title"/>
          </p:nvPr>
        </p:nvSpPr>
        <p:spPr/>
        <p:txBody>
          <a:bodyPr/>
          <a:lstStyle/>
          <a:p>
            <a:endParaRPr lang="en-US" dirty="0"/>
          </a:p>
        </p:txBody>
      </p:sp>
      <p:sp>
        <p:nvSpPr>
          <p:cNvPr id="4" name="Text Placeholder 3"/>
          <p:cNvSpPr>
            <a:spLocks noGrp="1"/>
          </p:cNvSpPr>
          <p:nvPr>
            <p:ph type="body" idx="2"/>
          </p:nvPr>
        </p:nvSpPr>
        <p:spPr>
          <a:xfrm>
            <a:off x="762000" y="1676400"/>
            <a:ext cx="2743200" cy="4572000"/>
          </a:xfrm>
        </p:spPr>
        <p:txBody>
          <a:bodyPr>
            <a:normAutofit fontScale="85000" lnSpcReduction="10000"/>
          </a:bodyPr>
          <a:lstStyle/>
          <a:p>
            <a:endParaRPr lang="ro-RO" sz="1800" dirty="0" smtClean="0">
              <a:latin typeface="Times New Roman" pitchFamily="18" charset="0"/>
              <a:cs typeface="Times New Roman" pitchFamily="18" charset="0"/>
            </a:endParaRPr>
          </a:p>
          <a:p>
            <a:r>
              <a:rPr lang="ro-RO" sz="2400" dirty="0" smtClean="0">
                <a:latin typeface="Times New Roman" pitchFamily="18" charset="0"/>
                <a:cs typeface="Times New Roman" pitchFamily="18" charset="0"/>
              </a:rPr>
              <a:t>Activitatea de traducător a lui Goga, aprecierile asupra operei lui Ady au avut un puternic ecou. Din 1919 până azi numărul traducătorilor şi al semnatarilor de articole despre sciitorul maghiar este foarte mare. Au fost traduse poeme cu conţinut revoluţionar, dar şi poeme care abordează motive literare precum: eroticul, moartea şi divinitatea. </a:t>
            </a:r>
          </a:p>
          <a:p>
            <a:endParaRPr lang="en-US" sz="1800" dirty="0">
              <a:latin typeface="Times New Roman" pitchFamily="18" charset="0"/>
              <a:cs typeface="Times New Roman" pitchFamily="18" charset="0"/>
            </a:endParaRPr>
          </a:p>
        </p:txBody>
      </p:sp>
      <p:sp>
        <p:nvSpPr>
          <p:cNvPr id="3" name="Content Placeholder 2"/>
          <p:cNvSpPr>
            <a:spLocks noGrp="1"/>
          </p:cNvSpPr>
          <p:nvPr>
            <p:ph sz="half" idx="1"/>
          </p:nvPr>
        </p:nvSpPr>
        <p:spPr>
          <a:xfrm>
            <a:off x="3505200" y="1676400"/>
            <a:ext cx="5111750" cy="4572000"/>
          </a:xfrm>
        </p:spPr>
        <p:txBody>
          <a:bodyPr>
            <a:normAutofit/>
          </a:bodyPr>
          <a:lstStyle/>
          <a:p>
            <a:pPr>
              <a:buNone/>
            </a:pPr>
            <a:endParaRPr lang="ro-RO" sz="2400" dirty="0" smtClean="0">
              <a:latin typeface="Times New Roman" pitchFamily="18" charset="0"/>
              <a:cs typeface="Times New Roman" pitchFamily="18" charset="0"/>
            </a:endParaRPr>
          </a:p>
          <a:p>
            <a:pPr>
              <a:buNone/>
            </a:pPr>
            <a:endParaRPr lang="ro-RO" sz="2400" dirty="0" smtClean="0">
              <a:latin typeface="Times New Roman" pitchFamily="18" charset="0"/>
              <a:cs typeface="Times New Roman" pitchFamily="18" charset="0"/>
            </a:endParaRPr>
          </a:p>
          <a:p>
            <a:pPr>
              <a:buNone/>
            </a:pPr>
            <a:endParaRPr lang="ro-RO" sz="2400" dirty="0" smtClean="0">
              <a:latin typeface="Times New Roman" pitchFamily="18" charset="0"/>
              <a:cs typeface="Times New Roman" pitchFamily="18" charset="0"/>
            </a:endParaRPr>
          </a:p>
          <a:p>
            <a:pPr>
              <a:buNone/>
            </a:pPr>
            <a:r>
              <a:rPr lang="ro-RO" sz="2400" dirty="0" smtClean="0">
                <a:latin typeface="Times New Roman" pitchFamily="18" charset="0"/>
                <a:cs typeface="Times New Roman" pitchFamily="18" charset="0"/>
              </a:rPr>
              <a:t>Raportându-ne la prietenia dintre cei doi poeţi, respectul faţă de creaţie, faţă de valorile morale au făcut ca arta, indiferent de limbajul folosit, indiferent de graniţele geografice sau de circumstanţele istorice, să apropie două personalităţi marcante pentru neamul românesc.</a:t>
            </a:r>
            <a:endParaRPr lang="en-US" sz="24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962912"/>
          </a:xfrm>
        </p:spPr>
        <p:txBody>
          <a:bodyPr>
            <a:normAutofit fontScale="90000"/>
          </a:bodyPr>
          <a:lstStyle/>
          <a:p>
            <a:pPr algn="ctr"/>
            <a:r>
              <a:rPr lang="ro-RO" dirty="0" smtClean="0"/>
              <a:t>Octavian Goga mentorul spiritual al Colegiului Național „Silvania”-Zalău</a:t>
            </a:r>
            <a:endParaRPr lang="en-US" dirty="0"/>
          </a:p>
        </p:txBody>
      </p:sp>
      <p:sp>
        <p:nvSpPr>
          <p:cNvPr id="33793" name="Rectangle 1"/>
          <p:cNvSpPr>
            <a:spLocks noChangeArrowheads="1"/>
          </p:cNvSpPr>
          <p:nvPr/>
        </p:nvSpPr>
        <p:spPr bwMode="auto">
          <a:xfrm>
            <a:off x="609600" y="2667000"/>
            <a:ext cx="80772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În</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anul</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1988, cu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ocazia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împlinirii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 50 de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ani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 la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dispariţia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lui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Octavian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Goga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fost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inaugurată</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statuia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acestuia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în</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faţa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liceului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atunci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Matematică-Fizică</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din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Zalău</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Bustul</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fost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realizat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sculptorul</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Ioan</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Mihele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din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Zalău</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(anterior,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în</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1957,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acolo</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fost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amplasat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bustul</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lui</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Ady</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Endre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a:stretch>
            <a:fillRect/>
          </a:stretch>
        </p:blipFill>
        <p:spPr bwMode="auto">
          <a:xfrm>
            <a:off x="1600200" y="3810000"/>
            <a:ext cx="5210175" cy="2457450"/>
          </a:xfrm>
          <a:prstGeom prst="rect">
            <a:avLst/>
          </a:prstGeom>
          <a:noFill/>
          <a:ln w="9525">
            <a:noFill/>
            <a:miter lim="800000"/>
            <a:headEnd/>
            <a:tailEnd/>
          </a:ln>
          <a:effectLst/>
        </p:spPr>
      </p:pic>
      <p:sp>
        <p:nvSpPr>
          <p:cNvPr id="1028" name="AutoShape 4" descr="https://apis.mail.yahoo.com/ws/v3/mailboxes/@.id==VjN-EApXJ4lunAFqWnaT1XRmRl2_G5BsylDIYJQdqMDdjIMwpeKAN1B4OQrD8ZYpASkj_tmbZU_QP6bd5QzJLzvu9w/messages/@.id==AFZtaA5Lsi1MXPTSGQJGCCBnn_k/content/parts/@.id==2/thumbnail?appId=YMailNorr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                  </a:t>
            </a:r>
            <a:endParaRPr lang="en-US" dirty="0"/>
          </a:p>
        </p:txBody>
      </p:sp>
      <p:sp>
        <p:nvSpPr>
          <p:cNvPr id="8" name="Text Placeholder 7"/>
          <p:cNvSpPr>
            <a:spLocks noGrp="1"/>
          </p:cNvSpPr>
          <p:nvPr>
            <p:ph type="body" idx="2"/>
          </p:nvPr>
        </p:nvSpPr>
        <p:spPr/>
        <p:txBody>
          <a:bodyPr/>
          <a:lstStyle/>
          <a:p>
            <a:endParaRPr lang="en-US"/>
          </a:p>
        </p:txBody>
      </p:sp>
      <p:sp>
        <p:nvSpPr>
          <p:cNvPr id="7" name="Content Placeholder 6"/>
          <p:cNvSpPr>
            <a:spLocks noGrp="1"/>
          </p:cNvSpPr>
          <p:nvPr>
            <p:ph sz="half" idx="1"/>
          </p:nvPr>
        </p:nvSpPr>
        <p:spPr>
          <a:xfrm>
            <a:off x="3575050" y="762000"/>
            <a:ext cx="5111750" cy="5486400"/>
          </a:xfrm>
        </p:spPr>
        <p:txBody>
          <a:bodyPr>
            <a:normAutofit/>
          </a:bodyPr>
          <a:lstStyle/>
          <a:p>
            <a:pPr algn="just"/>
            <a:endParaRPr lang="ro-RO" sz="1600" dirty="0" smtClean="0"/>
          </a:p>
          <a:p>
            <a:pPr algn="ctr">
              <a:buNone/>
            </a:pPr>
            <a:r>
              <a:rPr lang="ro-RO" sz="1600" dirty="0" smtClean="0"/>
              <a:t>Mesager al școlii în comunitate</a:t>
            </a:r>
          </a:p>
          <a:p>
            <a:pPr algn="just"/>
            <a:endParaRPr lang="ro-RO" sz="1600" dirty="0" smtClean="0"/>
          </a:p>
          <a:p>
            <a:pPr algn="just"/>
            <a:r>
              <a:rPr lang="ro-RO" sz="1600" dirty="0" smtClean="0"/>
              <a:t>De-a lungul timpului, profesori şi elevi ai Colegiului Naţional “Silvania” au adus omagiu marelui scriitor, care stă de atâtea veacuri străjer. </a:t>
            </a:r>
          </a:p>
          <a:p>
            <a:pPr algn="just"/>
            <a:r>
              <a:rPr lang="ro-RO" sz="1600" dirty="0" smtClean="0"/>
              <a:t>În anul 2010 i s-a dedicat lui Octavian Goga un articol într-un supliment al revistei “Caiete Silvane”, al doamnei profesoare Dan Clara, care a organizat şi o excursie la Ciucea cu elevi ai Colegiului. </a:t>
            </a:r>
          </a:p>
          <a:p>
            <a:pPr algn="just"/>
            <a:r>
              <a:rPr lang="ro-RO" sz="1600" dirty="0" smtClean="0"/>
              <a:t>În cadrul proiectului „Scriitori contemporani cu Marea Unire”, proiect desfășurat cu ocazia sărbătoririi Centenarului, Octavian Goga a fost comemorat prin diverse activități, alături de alți mari scriitori: George Coșbuc, Ioan Slavici, Ion Agârbiceanu, Liviu Rebreanu și Lucian Blaga.</a:t>
            </a:r>
            <a:endParaRPr lang="en-US" sz="1600" dirty="0"/>
          </a:p>
        </p:txBody>
      </p:sp>
      <p:pic>
        <p:nvPicPr>
          <p:cNvPr id="22530" name="Picture 2" descr="C:\Users\Elev.admin-PC\Desktop\goga 2.jpg"/>
          <p:cNvPicPr>
            <a:picLocks noChangeAspect="1" noChangeArrowheads="1"/>
          </p:cNvPicPr>
          <p:nvPr/>
        </p:nvPicPr>
        <p:blipFill>
          <a:blip r:embed="rId2" cstate="print"/>
          <a:srcRect/>
          <a:stretch>
            <a:fillRect/>
          </a:stretch>
        </p:blipFill>
        <p:spPr bwMode="auto">
          <a:xfrm>
            <a:off x="838200" y="0"/>
            <a:ext cx="2190750" cy="2921000"/>
          </a:xfrm>
          <a:prstGeom prst="rect">
            <a:avLst/>
          </a:prstGeom>
          <a:noFill/>
        </p:spPr>
      </p:pic>
      <p:sp>
        <p:nvSpPr>
          <p:cNvPr id="22532" name="AutoShape 4" descr="https://apis.mail.yahoo.com/ws/v3/mailboxes/@.id==VjN-EApXJ4lunAFqWnaT1XRmRl2_G5BsylDIYJQdqMDdjIMwpeKAN1B4OQrD8ZYpASkj_tmbZU_QP6bd5QzJLzvu9w/messages/@.id==AFZtaA5Lsi1MXPTSGQJGCCBnn_k/content/parts/@.id==6/thumbnail?appId=YMailNorr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2533" name="Picture 5" descr="C:\Users\Elev.admin-PC\Desktop\3.jpg"/>
          <p:cNvPicPr>
            <a:picLocks noChangeAspect="1" noChangeArrowheads="1"/>
          </p:cNvPicPr>
          <p:nvPr/>
        </p:nvPicPr>
        <p:blipFill>
          <a:blip r:embed="rId3"/>
          <a:srcRect/>
          <a:stretch>
            <a:fillRect/>
          </a:stretch>
        </p:blipFill>
        <p:spPr bwMode="auto">
          <a:xfrm>
            <a:off x="457200" y="3124200"/>
            <a:ext cx="3048000" cy="3314700"/>
          </a:xfrm>
          <a:prstGeom prst="rect">
            <a:avLst/>
          </a:prstGeom>
          <a:noFill/>
        </p:spPr>
      </p:pic>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Mesager al școlii în comunitate</a:t>
            </a:r>
            <a:endParaRPr lang="en-US" dirty="0"/>
          </a:p>
        </p:txBody>
      </p:sp>
      <p:pic>
        <p:nvPicPr>
          <p:cNvPr id="23554" name="Picture 2"/>
          <p:cNvPicPr>
            <a:picLocks noChangeAspect="1" noChangeArrowheads="1"/>
          </p:cNvPicPr>
          <p:nvPr/>
        </p:nvPicPr>
        <p:blipFill>
          <a:blip r:embed="rId2"/>
          <a:srcRect/>
          <a:stretch>
            <a:fillRect/>
          </a:stretch>
        </p:blipFill>
        <p:spPr bwMode="auto">
          <a:xfrm>
            <a:off x="3581400" y="1828800"/>
            <a:ext cx="2488361" cy="3514688"/>
          </a:xfrm>
          <a:prstGeom prst="rect">
            <a:avLst/>
          </a:prstGeom>
          <a:noFill/>
          <a:ln w="9525">
            <a:noFill/>
            <a:miter lim="800000"/>
            <a:headEnd/>
            <a:tailEnd/>
          </a:ln>
          <a:effectLst/>
        </p:spPr>
      </p:pic>
      <p:pic>
        <p:nvPicPr>
          <p:cNvPr id="23556" name="Picture 4"/>
          <p:cNvPicPr>
            <a:picLocks noChangeAspect="1" noChangeArrowheads="1"/>
          </p:cNvPicPr>
          <p:nvPr/>
        </p:nvPicPr>
        <p:blipFill>
          <a:blip r:embed="rId3"/>
          <a:srcRect/>
          <a:stretch>
            <a:fillRect/>
          </a:stretch>
        </p:blipFill>
        <p:spPr bwMode="auto">
          <a:xfrm>
            <a:off x="6553200" y="2438400"/>
            <a:ext cx="2209800" cy="3581400"/>
          </a:xfrm>
          <a:prstGeom prst="rect">
            <a:avLst/>
          </a:prstGeom>
          <a:noFill/>
          <a:ln w="9525">
            <a:noFill/>
            <a:miter lim="800000"/>
            <a:headEnd/>
            <a:tailEnd/>
          </a:ln>
          <a:effectLst/>
        </p:spPr>
      </p:pic>
      <p:pic>
        <p:nvPicPr>
          <p:cNvPr id="23557" name="Picture 5"/>
          <p:cNvPicPr>
            <a:picLocks noChangeAspect="1" noChangeArrowheads="1"/>
          </p:cNvPicPr>
          <p:nvPr/>
        </p:nvPicPr>
        <p:blipFill>
          <a:blip r:embed="rId4"/>
          <a:srcRect/>
          <a:stretch>
            <a:fillRect/>
          </a:stretch>
        </p:blipFill>
        <p:spPr bwMode="auto">
          <a:xfrm>
            <a:off x="685800" y="2057401"/>
            <a:ext cx="2057400" cy="3176405"/>
          </a:xfrm>
          <a:prstGeom prst="rect">
            <a:avLst/>
          </a:prstGeom>
          <a:noFill/>
          <a:ln w="9525">
            <a:noFill/>
            <a:miter lim="800000"/>
            <a:headEnd/>
            <a:tailEnd/>
          </a:ln>
          <a:effectLst/>
        </p:spPr>
      </p:pic>
      <p:pic>
        <p:nvPicPr>
          <p:cNvPr id="7" name="Picture 8"/>
          <p:cNvPicPr>
            <a:picLocks noChangeAspect="1" noChangeArrowheads="1"/>
          </p:cNvPicPr>
          <p:nvPr/>
        </p:nvPicPr>
        <p:blipFill>
          <a:blip r:embed="rId5"/>
          <a:srcRect/>
          <a:stretch>
            <a:fillRect/>
          </a:stretch>
        </p:blipFill>
        <p:spPr bwMode="auto">
          <a:xfrm>
            <a:off x="1676400" y="3874277"/>
            <a:ext cx="3810000" cy="2983723"/>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4477512"/>
          </a:xfrm>
        </p:spPr>
        <p:txBody>
          <a:bodyPr>
            <a:normAutofit fontScale="90000"/>
          </a:bodyPr>
          <a:lstStyle/>
          <a:p>
            <a:r>
              <a:rPr lang="ro-RO" dirty="0" smtClean="0"/>
              <a:t/>
            </a:r>
            <a:br>
              <a:rPr lang="ro-RO" dirty="0" smtClean="0"/>
            </a:br>
            <a:r>
              <a:rPr lang="ro-RO" dirty="0" smtClean="0"/>
              <a:t/>
            </a:r>
            <a:br>
              <a:rPr lang="ro-RO" dirty="0" smtClean="0"/>
            </a:br>
            <a:r>
              <a:rPr lang="ro-RO" dirty="0" smtClean="0"/>
              <a:t/>
            </a:r>
            <a:br>
              <a:rPr lang="ro-RO" dirty="0" smtClean="0"/>
            </a:br>
            <a:r>
              <a:rPr lang="ro-RO" dirty="0"/>
              <a:t/>
            </a:r>
            <a:br>
              <a:rPr lang="ro-RO" dirty="0"/>
            </a:br>
            <a:r>
              <a:rPr lang="ro-RO" dirty="0" smtClean="0"/>
              <a:t/>
            </a:r>
            <a:br>
              <a:rPr lang="ro-RO" dirty="0" smtClean="0"/>
            </a:br>
            <a:r>
              <a:rPr lang="ro-RO" dirty="0" smtClean="0"/>
              <a:t/>
            </a:r>
            <a:br>
              <a:rPr lang="ro-RO" dirty="0" smtClean="0"/>
            </a:br>
            <a:r>
              <a:rPr lang="ro-RO" dirty="0"/>
              <a:t/>
            </a:r>
            <a:br>
              <a:rPr lang="ro-RO" dirty="0"/>
            </a:br>
            <a:r>
              <a:rPr lang="ro-RO" dirty="0" smtClean="0"/>
              <a:t/>
            </a:r>
            <a:br>
              <a:rPr lang="ro-RO" dirty="0" smtClean="0"/>
            </a:br>
            <a:r>
              <a:rPr lang="ro-RO" dirty="0"/>
              <a:t/>
            </a:r>
            <a:br>
              <a:rPr lang="ro-RO" dirty="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ro-RO" sz="2700" i="1" dirty="0" smtClean="0"/>
              <a:t>Bibliografie</a:t>
            </a:r>
            <a:br>
              <a:rPr lang="ro-RO" sz="2700" i="1" dirty="0" smtClean="0"/>
            </a:br>
            <a:r>
              <a:rPr lang="ro-RO" sz="2700" dirty="0" smtClean="0"/>
              <a:t>1. Miclea, I. – </a:t>
            </a:r>
            <a:r>
              <a:rPr lang="ro-RO" sz="2700" i="1" dirty="0" smtClean="0"/>
              <a:t>Goga la Ciucea, 1969</a:t>
            </a:r>
            <a:br>
              <a:rPr lang="ro-RO" sz="2700" i="1" dirty="0" smtClean="0"/>
            </a:br>
            <a:r>
              <a:rPr lang="ro-RO" sz="2700" i="1" dirty="0" smtClean="0"/>
              <a:t>2. </a:t>
            </a:r>
            <a:r>
              <a:rPr lang="vi-VN" sz="2700" i="1" dirty="0" smtClean="0"/>
              <a:t>Ciucea lui Octavian Goga</a:t>
            </a:r>
            <a:r>
              <a:rPr lang="vi-VN" sz="2700" dirty="0" smtClean="0"/>
              <a:t>, cu sprijinul CJ Cluj și Muzeul "Octavian Goga" Ciucea; Casa Cărții de Știință, Cluj-Napoca</a:t>
            </a:r>
            <a:r>
              <a:rPr lang="ro-RO" sz="2700" dirty="0" smtClean="0"/>
              <a:t>,</a:t>
            </a:r>
            <a:r>
              <a:rPr lang="vi-VN" sz="2700" dirty="0" smtClean="0"/>
              <a:t> 2003</a:t>
            </a:r>
            <a:r>
              <a:rPr lang="ro-RO" sz="2700" dirty="0" smtClean="0"/>
              <a:t/>
            </a:r>
            <a:br>
              <a:rPr lang="ro-RO" sz="2700" dirty="0" smtClean="0"/>
            </a:br>
            <a:r>
              <a:rPr lang="ro-RO" sz="2700" dirty="0" smtClean="0"/>
              <a:t>3. Teodorescu, Virgiliu – </a:t>
            </a:r>
            <a:r>
              <a:rPr lang="ro-RO" sz="2700" i="1" dirty="0" smtClean="0"/>
              <a:t>O. Goga și Ady Endre</a:t>
            </a:r>
            <a:r>
              <a:rPr lang="ro-RO" sz="2700" dirty="0" smtClean="0"/>
              <a:t>, în Manuscriptum, Anul II, nr. 3, 1971</a:t>
            </a:r>
            <a:br>
              <a:rPr lang="ro-RO" sz="2700" dirty="0" smtClean="0"/>
            </a:br>
            <a:endParaRPr lang="en-US" sz="2700" dirty="0"/>
          </a:p>
        </p:txBody>
      </p:sp>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250</TotalTime>
  <Words>1041</Words>
  <Application>Microsoft Office PowerPoint</Application>
  <PresentationFormat>On-screen Show (4:3)</PresentationFormat>
  <Paragraphs>44</Paragraphs>
  <Slides>15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Constantia</vt:lpstr>
      <vt:lpstr>Times New Roman</vt:lpstr>
      <vt:lpstr>Wingdings 2</vt:lpstr>
      <vt:lpstr>Flow</vt:lpstr>
      <vt:lpstr>                        Octavian Goga -  patronul spiritual al  Colegiul Național  „Silvania”   Zalău</vt:lpstr>
      <vt:lpstr>C.N.S. – iștii</vt:lpstr>
      <vt:lpstr>Viața şi activitatea literară</vt:lpstr>
      <vt:lpstr>Viața și activitatea literară</vt:lpstr>
      <vt:lpstr>PowerPoint Presentation</vt:lpstr>
      <vt:lpstr>Viața și activitatea literară</vt:lpstr>
      <vt:lpstr>Castelul de la Ciucea</vt:lpstr>
      <vt:lpstr>     Prietenie sub semnul artei</vt:lpstr>
      <vt:lpstr>PowerPoint Presentation</vt:lpstr>
      <vt:lpstr>PowerPoint Presentation</vt:lpstr>
      <vt:lpstr>PowerPoint Presentation</vt:lpstr>
      <vt:lpstr>Octavian Goga mentorul spiritual al Colegiului Național „Silvania”-Zalău</vt:lpstr>
      <vt:lpstr>                  </vt:lpstr>
      <vt:lpstr>Mesager al școlii în comunitate</vt:lpstr>
      <vt:lpstr>                              Bibliografie 1. Miclea, I. – Goga la Ciucea, 1969 2. Ciucea lui Octavian Goga, cu sprijinul CJ Cluj și Muzeul "Octavian Goga" Ciucea; Casa Cărții de Știință, Cluj-Napoca, 2003 3. Teodorescu, Virgiliu – O. Goga și Ady Endre, în Manuscriptum, Anul II, nr. 3, 1971 </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Razvan</dc:creator>
  <cp:lastModifiedBy>Carmen</cp:lastModifiedBy>
  <cp:revision>26</cp:revision>
  <dcterms:created xsi:type="dcterms:W3CDTF">2019-06-02T13:26:41Z</dcterms:created>
  <dcterms:modified xsi:type="dcterms:W3CDTF">2019-06-03T15:23:03Z</dcterms:modified>
</cp:coreProperties>
</file>