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9" r:id="rId1"/>
  </p:sldMasterIdLst>
  <p:notesMasterIdLst>
    <p:notesMasterId r:id="rId23"/>
  </p:notesMasterIdLst>
  <p:sldIdLst>
    <p:sldId id="256" r:id="rId2"/>
    <p:sldId id="315" r:id="rId3"/>
    <p:sldId id="305" r:id="rId4"/>
    <p:sldId id="309" r:id="rId5"/>
    <p:sldId id="300" r:id="rId6"/>
    <p:sldId id="313" r:id="rId7"/>
    <p:sldId id="291" r:id="rId8"/>
    <p:sldId id="273" r:id="rId9"/>
    <p:sldId id="307" r:id="rId10"/>
    <p:sldId id="311" r:id="rId11"/>
    <p:sldId id="310" r:id="rId12"/>
    <p:sldId id="312" r:id="rId13"/>
    <p:sldId id="288" r:id="rId14"/>
    <p:sldId id="314" r:id="rId15"/>
    <p:sldId id="302" r:id="rId16"/>
    <p:sldId id="263" r:id="rId17"/>
    <p:sldId id="301" r:id="rId18"/>
    <p:sldId id="303" r:id="rId19"/>
    <p:sldId id="278" r:id="rId20"/>
    <p:sldId id="290" r:id="rId21"/>
    <p:sldId id="316" r:id="rId22"/>
  </p:sldIdLst>
  <p:sldSz cx="9144000" cy="6858000" type="screen4x3"/>
  <p:notesSz cx="6858000" cy="9144000"/>
  <p:defaultTextStyle>
    <a:defPPr>
      <a:defRPr lang="ro-R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94737" autoAdjust="0"/>
  </p:normalViewPr>
  <p:slideViewPr>
    <p:cSldViewPr>
      <p:cViewPr varScale="1">
        <p:scale>
          <a:sx n="72" d="100"/>
          <a:sy n="72" d="100"/>
        </p:scale>
        <p:origin x="13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9E9DE-6C7F-48E3-9E2B-FCE4767DBD5B}" type="datetimeFigureOut">
              <a:rPr lang="en-US" smtClean="0"/>
              <a:pPr/>
              <a:t>6/27/2019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4B110-8BDD-4F3B-8A45-713513FFB8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570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1D26657-ECC3-44A4-8F78-E2485F22D79F}" type="datetimeFigureOut">
              <a:rPr lang="ro-RO" smtClean="0"/>
              <a:pPr>
                <a:defRPr/>
              </a:pPr>
              <a:t>27.06.2019</a:t>
            </a:fld>
            <a:endParaRPr lang="ro-RO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o-RO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02A8858-FC36-4E50-B747-8825C655AA35}" type="slidenum">
              <a:rPr lang="ro-RO" smtClean="0"/>
              <a:pPr>
                <a:defRPr/>
              </a:pPr>
              <a:t>‹#›</a:t>
            </a:fld>
            <a:endParaRPr lang="ro-RO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0C1B957-95DA-40BF-BC2B-7A57A83FF06C}" type="datetimeFigureOut">
              <a:rPr lang="ro-RO" smtClean="0"/>
              <a:pPr>
                <a:defRPr/>
              </a:pPr>
              <a:t>27.06.2019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426A57E-C678-47AF-91CC-2A7FEC88601D}" type="slidenum">
              <a:rPr lang="ro-RO" smtClean="0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C56E90B-E69F-4974-B796-DD171217D1A8}" type="datetimeFigureOut">
              <a:rPr lang="ro-RO" smtClean="0"/>
              <a:pPr>
                <a:defRPr/>
              </a:pPr>
              <a:t>27.06.2019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C6CE270-F5B2-4338-BBCD-FC977200E892}" type="slidenum">
              <a:rPr lang="ro-RO" smtClean="0"/>
              <a:pPr>
                <a:defRPr/>
              </a:pPr>
              <a:t>‹#›</a:t>
            </a:fld>
            <a:endParaRPr lang="ro-RO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E1EF2AC-3E1F-4FBD-B18F-770AD3439466}" type="datetimeFigureOut">
              <a:rPr lang="ro-RO" smtClean="0"/>
              <a:pPr>
                <a:defRPr/>
              </a:pPr>
              <a:t>27.06.2019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47B16E7-CB79-41D5-955B-B2EAEF0EA15B}" type="slidenum">
              <a:rPr lang="ro-RO" smtClean="0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E46252A-AD68-4976-89BE-4F74FD8AADD9}" type="datetimeFigureOut">
              <a:rPr lang="ro-RO" smtClean="0"/>
              <a:pPr>
                <a:defRPr/>
              </a:pPr>
              <a:t>27.06.2019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52BA014-1728-4E89-A2FE-D85FA94D6EC4}" type="slidenum">
              <a:rPr lang="ro-RO" smtClean="0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D5A7EF0-1D6B-4411-91D2-2AA3408AC110}" type="datetimeFigureOut">
              <a:rPr lang="ro-RO" smtClean="0"/>
              <a:pPr>
                <a:defRPr/>
              </a:pPr>
              <a:t>27.06.2019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4D6C018-E0CF-4DB3-91FD-48E2A5D94F2C}" type="slidenum">
              <a:rPr lang="ro-RO" smtClean="0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C75ABF0-9737-4D33-8E10-CC86C4A17F7B}" type="datetimeFigureOut">
              <a:rPr lang="ro-RO" smtClean="0"/>
              <a:pPr>
                <a:defRPr/>
              </a:pPr>
              <a:t>27.06.2019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954A7A6-5205-43E3-B792-AF94A56DD89B}" type="slidenum">
              <a:rPr lang="ro-RO" smtClean="0"/>
              <a:pPr>
                <a:defRPr/>
              </a:pPr>
              <a:t>‹#›</a:t>
            </a:fld>
            <a:endParaRPr lang="ro-RO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B39384-E741-458F-BCBB-9511099E53A7}" type="datetimeFigureOut">
              <a:rPr lang="ro-RO" smtClean="0"/>
              <a:pPr>
                <a:defRPr/>
              </a:pPr>
              <a:t>27.06.2019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809AA8D-E4CF-45DC-AEBC-84B3C65CF0C4}" type="slidenum">
              <a:rPr lang="ro-RO" smtClean="0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70577D2-2909-420A-B167-71077C699593}" type="datetimeFigureOut">
              <a:rPr lang="ro-RO" smtClean="0"/>
              <a:pPr>
                <a:defRPr/>
              </a:pPr>
              <a:t>27.06.2019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E5576A6-A4FC-46C6-823D-10C20C71CB15}" type="slidenum">
              <a:rPr lang="ro-RO" smtClean="0"/>
              <a:pPr>
                <a:defRPr/>
              </a:pPr>
              <a:t>‹#›</a:t>
            </a:fld>
            <a:endParaRPr lang="ro-RO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768A6DB-76C3-4681-9E43-6E5F087D9FC3}" type="datetimeFigureOut">
              <a:rPr lang="ro-RO" smtClean="0"/>
              <a:pPr>
                <a:defRPr/>
              </a:pPr>
              <a:t>27.06.2019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64F4EA6-129B-49FF-A39C-7EDD4D5126C9}" type="slidenum">
              <a:rPr lang="ro-RO" smtClean="0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851B10D-AC64-4477-931B-5312E6693F60}" type="datetimeFigureOut">
              <a:rPr lang="ro-RO" smtClean="0"/>
              <a:pPr>
                <a:defRPr/>
              </a:pPr>
              <a:t>27.06.2019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F4B3CE5-F78F-48F4-8C22-4D9CAD0FDF88}" type="slidenum">
              <a:rPr lang="ro-RO" smtClean="0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2D42641D-79D1-428C-AE2A-EF26319F6FEA}" type="datetimeFigureOut">
              <a:rPr lang="ro-RO" smtClean="0"/>
              <a:pPr>
                <a:defRPr/>
              </a:pPr>
              <a:t>27.06.2019</a:t>
            </a:fld>
            <a:endParaRPr lang="ro-RO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o-RO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A9490C56-C145-4141-91EF-C5D56CD17B2D}" type="slidenum">
              <a:rPr lang="ro-RO" smtClean="0"/>
              <a:pPr>
                <a:defRPr/>
              </a:pPr>
              <a:t>‹#›</a:t>
            </a:fld>
            <a:endParaRPr lang="ro-RO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transition>
    <p:push dir="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.jpeg"/><Relationship Id="rId18" Type="http://schemas.openxmlformats.org/officeDocument/2006/relationships/hyperlink" Target="http://emanuilgojduoradea.ro/wp-content/uploads/2014/01/t2.jpg" TargetMode="External"/><Relationship Id="rId26" Type="http://schemas.openxmlformats.org/officeDocument/2006/relationships/hyperlink" Target="http://www.google.com/bookmarks/mark?op=edit&amp;bkmk=http://emanuilgojduoradea.ro/fii-generos-ca-si-gojdu/&amp;title=FII%20GENEROS%20CA%20%C8%98I%20GOJDU!" TargetMode="External"/><Relationship Id="rId39" Type="http://schemas.openxmlformats.org/officeDocument/2006/relationships/image" Target="../media/image54.png"/><Relationship Id="rId21" Type="http://schemas.openxmlformats.org/officeDocument/2006/relationships/image" Target="../media/image45.jpeg"/><Relationship Id="rId34" Type="http://schemas.openxmlformats.org/officeDocument/2006/relationships/hyperlink" Target="http://digg.com/submit?url=http://emanuilgojduoradea.ro/fii-generos-ca-si-gojdu/&amp;title=FII%20GENEROS%20CA%20%C8%98I%20GOJDU!" TargetMode="External"/><Relationship Id="rId42" Type="http://schemas.openxmlformats.org/officeDocument/2006/relationships/hyperlink" Target="http://emanuilgojduoradea.ro/fii-generos-ca-si-gojdu/" TargetMode="External"/><Relationship Id="rId47" Type="http://schemas.openxmlformats.org/officeDocument/2006/relationships/image" Target="../media/image61.jpeg"/><Relationship Id="rId50" Type="http://schemas.openxmlformats.org/officeDocument/2006/relationships/image" Target="../media/image64.jpeg"/><Relationship Id="rId7" Type="http://schemas.openxmlformats.org/officeDocument/2006/relationships/image" Target="../media/image38.jpeg"/><Relationship Id="rId2" Type="http://schemas.openxmlformats.org/officeDocument/2006/relationships/hyperlink" Target="http://emanuilgojduoradea.ro/" TargetMode="External"/><Relationship Id="rId16" Type="http://schemas.openxmlformats.org/officeDocument/2006/relationships/hyperlink" Target="http://emanuilgojduoradea.ro/wp-content/uploads/2014/01/t3.jpg" TargetMode="External"/><Relationship Id="rId29" Type="http://schemas.openxmlformats.org/officeDocument/2006/relationships/image" Target="../media/image49.png"/><Relationship Id="rId11" Type="http://schemas.openxmlformats.org/officeDocument/2006/relationships/image" Target="../media/image40.jpeg"/><Relationship Id="rId24" Type="http://schemas.openxmlformats.org/officeDocument/2006/relationships/hyperlink" Target="http://twitter.com/home?status=FII%20GENEROS%20CA%20%C8%98I%20GOJDU!%20-%20http://emanuilgojduoradea.ro/fii-generos-ca-si-gojdu/" TargetMode="External"/><Relationship Id="rId32" Type="http://schemas.openxmlformats.org/officeDocument/2006/relationships/hyperlink" Target="http://delicious.com/post?url=http://emanuilgojduoradea.ro/fii-generos-ca-si-gojdu/&amp;title=FII%20GENEROS%20CA%20%C8%98I%20GOJDU!" TargetMode="External"/><Relationship Id="rId37" Type="http://schemas.openxmlformats.org/officeDocument/2006/relationships/image" Target="../media/image53.png"/><Relationship Id="rId40" Type="http://schemas.openxmlformats.org/officeDocument/2006/relationships/image" Target="../media/image55.gif"/><Relationship Id="rId45" Type="http://schemas.openxmlformats.org/officeDocument/2006/relationships/image" Target="../media/image59.jpeg"/><Relationship Id="rId53" Type="http://schemas.openxmlformats.org/officeDocument/2006/relationships/image" Target="../media/image67.jpeg"/><Relationship Id="rId5" Type="http://schemas.openxmlformats.org/officeDocument/2006/relationships/image" Target="../media/image37.jpeg"/><Relationship Id="rId10" Type="http://schemas.openxmlformats.org/officeDocument/2006/relationships/hyperlink" Target="http://emanuilgojduoradea.ro/wp-content/uploads/2014/01/t6.jpg" TargetMode="External"/><Relationship Id="rId19" Type="http://schemas.openxmlformats.org/officeDocument/2006/relationships/image" Target="../media/image44.jpeg"/><Relationship Id="rId31" Type="http://schemas.openxmlformats.org/officeDocument/2006/relationships/image" Target="../media/image50.png"/><Relationship Id="rId44" Type="http://schemas.openxmlformats.org/officeDocument/2006/relationships/image" Target="../media/image58.jpeg"/><Relationship Id="rId52" Type="http://schemas.openxmlformats.org/officeDocument/2006/relationships/image" Target="../media/image66.jpeg"/><Relationship Id="rId4" Type="http://schemas.openxmlformats.org/officeDocument/2006/relationships/hyperlink" Target="http://emanuilgojduoradea.ro/wp-content/uploads/2014/01/t9.jpg" TargetMode="External"/><Relationship Id="rId9" Type="http://schemas.openxmlformats.org/officeDocument/2006/relationships/image" Target="../media/image39.jpeg"/><Relationship Id="rId14" Type="http://schemas.openxmlformats.org/officeDocument/2006/relationships/hyperlink" Target="http://emanuilgojduoradea.ro/wp-content/uploads/2014/01/t4.jpg" TargetMode="External"/><Relationship Id="rId22" Type="http://schemas.openxmlformats.org/officeDocument/2006/relationships/hyperlink" Target="http://www.facebook.com/share.php?u=http://emanuilgojduoradea.ro/fii-generos-ca-si-gojdu/" TargetMode="External"/><Relationship Id="rId27" Type="http://schemas.openxmlformats.org/officeDocument/2006/relationships/image" Target="../media/image48.png"/><Relationship Id="rId30" Type="http://schemas.openxmlformats.org/officeDocument/2006/relationships/hyperlink" Target="http://www.myspace.com/Modules/PostTo/Pages/?u=http://emanuilgojduoradea.ro/fii-generos-ca-si-gojdu/" TargetMode="External"/><Relationship Id="rId35" Type="http://schemas.openxmlformats.org/officeDocument/2006/relationships/image" Target="../media/image52.png"/><Relationship Id="rId43" Type="http://schemas.openxmlformats.org/officeDocument/2006/relationships/image" Target="../media/image57.jpeg"/><Relationship Id="rId48" Type="http://schemas.openxmlformats.org/officeDocument/2006/relationships/image" Target="../media/image62.jpeg"/><Relationship Id="rId8" Type="http://schemas.openxmlformats.org/officeDocument/2006/relationships/hyperlink" Target="http://emanuilgojduoradea.ro/wp-content/uploads/2014/01/t7.jpg" TargetMode="External"/><Relationship Id="rId51" Type="http://schemas.openxmlformats.org/officeDocument/2006/relationships/image" Target="../media/image65.jpeg"/><Relationship Id="rId3" Type="http://schemas.openxmlformats.org/officeDocument/2006/relationships/image" Target="../media/image36.png"/><Relationship Id="rId12" Type="http://schemas.openxmlformats.org/officeDocument/2006/relationships/hyperlink" Target="http://emanuilgojduoradea.ro/wp-content/uploads/2014/01/t5.jpg" TargetMode="External"/><Relationship Id="rId17" Type="http://schemas.openxmlformats.org/officeDocument/2006/relationships/image" Target="../media/image43.jpeg"/><Relationship Id="rId25" Type="http://schemas.openxmlformats.org/officeDocument/2006/relationships/image" Target="../media/image47.png"/><Relationship Id="rId33" Type="http://schemas.openxmlformats.org/officeDocument/2006/relationships/image" Target="../media/image51.png"/><Relationship Id="rId38" Type="http://schemas.openxmlformats.org/officeDocument/2006/relationships/hyperlink" Target="http://www.linkedin.com/shareArticle?mini=true&amp;url=http://emanuilgojduoradea.ro/fii-generos-ca-si-gojdu/&amp;title=FII%20GENEROS%20CA%20%C8%98I%20GOJDU!" TargetMode="External"/><Relationship Id="rId46" Type="http://schemas.openxmlformats.org/officeDocument/2006/relationships/image" Target="../media/image60.jpeg"/><Relationship Id="rId20" Type="http://schemas.openxmlformats.org/officeDocument/2006/relationships/hyperlink" Target="http://emanuilgojduoradea.ro/wp-content/uploads/2014/01/t1.jpg" TargetMode="External"/><Relationship Id="rId41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manuilgojduoradea.ro/wp-content/uploads/2014/01/t8.jpg" TargetMode="External"/><Relationship Id="rId15" Type="http://schemas.openxmlformats.org/officeDocument/2006/relationships/image" Target="../media/image42.jpeg"/><Relationship Id="rId23" Type="http://schemas.openxmlformats.org/officeDocument/2006/relationships/image" Target="../media/image46.png"/><Relationship Id="rId28" Type="http://schemas.openxmlformats.org/officeDocument/2006/relationships/hyperlink" Target="http://www.stumbleupon.com/submit?url=http://emanuilgojduoradea.ro/fii-generos-ca-si-gojdu/&amp;title=FII%20GENEROS%20CA%20%C8%98I%20GOJDU!" TargetMode="External"/><Relationship Id="rId36" Type="http://schemas.openxmlformats.org/officeDocument/2006/relationships/hyperlink" Target="http://reddit.com/submit?url=http://emanuilgojduoradea.ro/fii-generos-ca-si-gojdu/&amp;title=FII%20GENEROS%20CA%20%C8%98I%20GOJDU!" TargetMode="External"/><Relationship Id="rId49" Type="http://schemas.openxmlformats.org/officeDocument/2006/relationships/image" Target="../media/image6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114" y="152400"/>
            <a:ext cx="7753886" cy="2819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5400" dirty="0" err="1" smtClean="0">
                <a:solidFill>
                  <a:srgbClr val="FF0000"/>
                </a:solidFill>
                <a:effectLst/>
              </a:rPr>
              <a:t>Colegiul</a:t>
            </a:r>
            <a:r>
              <a:rPr lang="en-US" sz="5400" dirty="0" smtClean="0">
                <a:solidFill>
                  <a:srgbClr val="FF0000"/>
                </a:solidFill>
                <a:effectLst/>
              </a:rPr>
              <a:t> Na</a:t>
            </a:r>
            <a:r>
              <a:rPr lang="ro-RO" sz="5400" dirty="0" err="1" smtClean="0">
                <a:solidFill>
                  <a:srgbClr val="FF0000"/>
                </a:solidFill>
                <a:effectLst/>
              </a:rPr>
              <a:t>țional</a:t>
            </a:r>
            <a:r>
              <a:rPr lang="ro-RO" sz="5400" dirty="0" smtClean="0">
                <a:solidFill>
                  <a:srgbClr val="FF0000"/>
                </a:solidFill>
                <a:effectLst/>
              </a:rPr>
              <a:t> „</a:t>
            </a:r>
            <a:r>
              <a:rPr lang="ro-RO" sz="5400" dirty="0" err="1" smtClean="0">
                <a:solidFill>
                  <a:srgbClr val="FF0000"/>
                </a:solidFill>
                <a:effectLst/>
              </a:rPr>
              <a:t>Emanuil</a:t>
            </a:r>
            <a:r>
              <a:rPr lang="ro-RO" sz="5400" dirty="0" smtClean="0">
                <a:solidFill>
                  <a:srgbClr val="FF0000"/>
                </a:solidFill>
                <a:effectLst/>
              </a:rPr>
              <a:t>       			</a:t>
            </a:r>
            <a:r>
              <a:rPr lang="ro-RO" sz="5400" dirty="0" err="1" smtClean="0">
                <a:solidFill>
                  <a:srgbClr val="FF0000"/>
                </a:solidFill>
                <a:effectLst/>
              </a:rPr>
              <a:t>Gojdu</a:t>
            </a:r>
            <a:r>
              <a:rPr lang="ro-RO" sz="5400" dirty="0" smtClean="0">
                <a:solidFill>
                  <a:srgbClr val="FF0000"/>
                </a:solidFill>
                <a:effectLst/>
              </a:rPr>
              <a:t>”</a:t>
            </a:r>
            <a:r>
              <a:rPr lang="ro-RO" sz="5400" dirty="0" smtClean="0">
                <a:effectLst/>
              </a:rPr>
              <a:t/>
            </a:r>
            <a:br>
              <a:rPr lang="ro-RO" sz="5400" dirty="0" smtClean="0">
                <a:effectLst/>
              </a:rPr>
            </a:br>
            <a:r>
              <a:rPr lang="en-US" sz="4900" b="1" dirty="0" err="1" smtClean="0">
                <a:solidFill>
                  <a:schemeClr val="accent6">
                    <a:lumMod val="75000"/>
                  </a:schemeClr>
                </a:solidFill>
                <a:effectLst/>
              </a:rPr>
              <a:t>Patronul</a:t>
            </a:r>
            <a:r>
              <a:rPr lang="en-US" sz="4900" b="1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 spiritual -</a:t>
            </a:r>
            <a:r>
              <a:rPr lang="ro-RO" sz="4900" b="1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 </a:t>
            </a:r>
            <a:r>
              <a:rPr lang="en-US" sz="4900" b="1" dirty="0" err="1" smtClean="0">
                <a:solidFill>
                  <a:schemeClr val="accent6">
                    <a:lumMod val="75000"/>
                  </a:schemeClr>
                </a:solidFill>
                <a:effectLst/>
              </a:rPr>
              <a:t>mesager</a:t>
            </a:r>
            <a:r>
              <a:rPr lang="en-US" sz="4900" b="1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 </a:t>
            </a:r>
            <a:r>
              <a:rPr lang="ro-RO" sz="4900" b="1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/>
            </a:r>
            <a:br>
              <a:rPr lang="ro-RO" sz="4900" b="1" dirty="0" smtClean="0">
                <a:solidFill>
                  <a:schemeClr val="accent6">
                    <a:lumMod val="75000"/>
                  </a:schemeClr>
                </a:solidFill>
                <a:effectLst/>
              </a:rPr>
            </a:br>
            <a:r>
              <a:rPr lang="ro-RO" sz="4900" b="1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   </a:t>
            </a:r>
            <a:r>
              <a:rPr lang="en-US" sz="4900" b="1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al </a:t>
            </a:r>
            <a:r>
              <a:rPr lang="ro-RO" sz="4900" b="1" dirty="0">
                <a:solidFill>
                  <a:schemeClr val="accent6">
                    <a:lumMod val="75000"/>
                  </a:schemeClr>
                </a:solidFill>
                <a:effectLst/>
              </a:rPr>
              <a:t>școlii în </a:t>
            </a:r>
            <a:r>
              <a:rPr lang="ro-RO" sz="4900" b="1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comunitate</a:t>
            </a:r>
            <a:endParaRPr lang="ro-RO" sz="49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1295400" y="3295650"/>
            <a:ext cx="3581400" cy="2876550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lnSpc>
                <a:spcPct val="150000"/>
              </a:lnSpc>
              <a:spcBef>
                <a:spcPct val="0"/>
              </a:spcBef>
            </a:pPr>
            <a:r>
              <a:rPr lang="ro-RO" sz="3600" b="1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sz="3600" b="1" dirty="0" smtClean="0">
                <a:solidFill>
                  <a:schemeClr val="tx2">
                    <a:lumMod val="90000"/>
                  </a:schemeClr>
                </a:solidFill>
              </a:rPr>
              <a:t>Motto:</a:t>
            </a:r>
            <a:r>
              <a:rPr lang="ro-RO" sz="3600" b="1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</a:pPr>
            <a:r>
              <a:rPr lang="ro-RO" sz="3600" b="1" dirty="0" smtClean="0">
                <a:solidFill>
                  <a:schemeClr val="tx2">
                    <a:lumMod val="90000"/>
                  </a:schemeClr>
                </a:solidFill>
              </a:rPr>
              <a:t>„Per </a:t>
            </a:r>
            <a:r>
              <a:rPr lang="ro-RO" sz="3600" b="1" dirty="0" err="1" smtClean="0">
                <a:solidFill>
                  <a:schemeClr val="tx2">
                    <a:lumMod val="90000"/>
                  </a:schemeClr>
                </a:solidFill>
              </a:rPr>
              <a:t>aspera</a:t>
            </a:r>
            <a:r>
              <a:rPr lang="ro-RO" sz="3600" b="1" dirty="0" smtClean="0">
                <a:solidFill>
                  <a:schemeClr val="tx2">
                    <a:lumMod val="90000"/>
                  </a:schemeClr>
                </a:solidFill>
              </a:rPr>
              <a:t> ad </a:t>
            </a:r>
            <a:r>
              <a:rPr lang="ro-RO" sz="3600" b="1" dirty="0" err="1" smtClean="0">
                <a:solidFill>
                  <a:schemeClr val="tx2">
                    <a:lumMod val="90000"/>
                  </a:schemeClr>
                </a:solidFill>
              </a:rPr>
              <a:t>astra</a:t>
            </a:r>
            <a:r>
              <a:rPr lang="ro-RO" sz="3600" b="1" dirty="0" smtClean="0">
                <a:solidFill>
                  <a:schemeClr val="tx2">
                    <a:lumMod val="90000"/>
                  </a:schemeClr>
                </a:solidFill>
              </a:rPr>
              <a:t>”</a:t>
            </a:r>
            <a:endParaRPr lang="en-US" sz="3600" b="1" dirty="0" smtClean="0">
              <a:solidFill>
                <a:schemeClr val="tx2">
                  <a:lumMod val="90000"/>
                </a:schemeClr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b="1" dirty="0">
              <a:solidFill>
                <a:schemeClr val="tx2">
                  <a:lumMod val="90000"/>
                </a:schemeClr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b="1" dirty="0" smtClean="0">
              <a:solidFill>
                <a:schemeClr val="tx2">
                  <a:lumMod val="90000"/>
                </a:schemeClr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ro-RO" b="1" dirty="0" smtClean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5" name="Picture 4" descr="250px-Emanoil_Gojdu_Barab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971800"/>
            <a:ext cx="3006725" cy="379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 smtClean="0">
                <a:solidFill>
                  <a:srgbClr val="FF0000"/>
                </a:solidFill>
              </a:rPr>
              <a:t>Participanţi</a:t>
            </a:r>
            <a:r>
              <a:rPr lang="ro-RO" dirty="0" smtClean="0">
                <a:solidFill>
                  <a:srgbClr val="FF0000"/>
                </a:solidFill>
              </a:rPr>
              <a:t>		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o-RO" dirty="0" smtClean="0">
                <a:solidFill>
                  <a:srgbClr val="0070C0"/>
                </a:solidFill>
              </a:rPr>
              <a:t>Elevi:</a:t>
            </a:r>
          </a:p>
          <a:p>
            <a:r>
              <a:rPr lang="ro-RO" dirty="0" smtClean="0"/>
              <a:t>IOANA FARCAŞ</a:t>
            </a:r>
          </a:p>
          <a:p>
            <a:r>
              <a:rPr lang="ro-RO" dirty="0" smtClean="0"/>
              <a:t>DARIA NEAG</a:t>
            </a:r>
          </a:p>
          <a:p>
            <a:r>
              <a:rPr lang="ro-RO" dirty="0" smtClean="0"/>
              <a:t>MARA MILE</a:t>
            </a:r>
          </a:p>
          <a:p>
            <a:pPr marL="82296" indent="0">
              <a:buNone/>
            </a:pPr>
            <a:r>
              <a:rPr lang="ro-RO" dirty="0" smtClean="0">
                <a:solidFill>
                  <a:srgbClr val="0070C0"/>
                </a:solidFill>
              </a:rPr>
              <a:t>PROFESORI COORDONATORI</a:t>
            </a:r>
            <a:r>
              <a:rPr lang="en-US" dirty="0" smtClean="0">
                <a:solidFill>
                  <a:srgbClr val="0070C0"/>
                </a:solidFill>
              </a:rPr>
              <a:t>:</a:t>
            </a:r>
          </a:p>
          <a:p>
            <a:r>
              <a:rPr lang="en-US" dirty="0" smtClean="0"/>
              <a:t>LILIANA SONEA</a:t>
            </a:r>
          </a:p>
          <a:p>
            <a:r>
              <a:rPr lang="en-US" dirty="0" smtClean="0"/>
              <a:t>CIPRIAN SONEA</a:t>
            </a:r>
            <a:endParaRPr lang="ro-RO" dirty="0" smtClean="0"/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502451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3975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300" dirty="0" err="1" smtClean="0"/>
              <a:t>Emanuil</a:t>
            </a:r>
            <a:r>
              <a:rPr lang="en-US" sz="2300" dirty="0" smtClean="0"/>
              <a:t> </a:t>
            </a:r>
            <a:r>
              <a:rPr lang="en-US" sz="2300" dirty="0" err="1" smtClean="0"/>
              <a:t>Gojdu</a:t>
            </a:r>
            <a:r>
              <a:rPr lang="en-US" sz="2300" dirty="0" smtClean="0"/>
              <a:t> se </a:t>
            </a:r>
            <a:r>
              <a:rPr lang="en-US" sz="2300" dirty="0" err="1" smtClean="0"/>
              <a:t>na</a:t>
            </a:r>
            <a:r>
              <a:rPr lang="ro-RO" sz="2300" dirty="0" smtClean="0"/>
              <a:t>ș</a:t>
            </a:r>
            <a:r>
              <a:rPr lang="en-US" sz="2300" dirty="0" err="1" smtClean="0"/>
              <a:t>te</a:t>
            </a:r>
            <a:r>
              <a:rPr lang="en-US" sz="2300" dirty="0" smtClean="0"/>
              <a:t> la Oradea </a:t>
            </a:r>
            <a:r>
              <a:rPr lang="ro-RO" sz="2300" dirty="0" smtClean="0"/>
              <a:t>î</a:t>
            </a:r>
            <a:r>
              <a:rPr lang="en-US" sz="2300" dirty="0" smtClean="0"/>
              <a:t>n </a:t>
            </a:r>
            <a:r>
              <a:rPr lang="en-US" sz="2300" dirty="0" err="1" smtClean="0"/>
              <a:t>anul</a:t>
            </a:r>
            <a:r>
              <a:rPr lang="en-US" sz="2300" dirty="0" smtClean="0"/>
              <a:t> 1802, </a:t>
            </a:r>
            <a:r>
              <a:rPr lang="en-US" sz="2300" dirty="0" err="1" smtClean="0"/>
              <a:t>av</a:t>
            </a:r>
            <a:r>
              <a:rPr lang="ro-RO" sz="2300" dirty="0" smtClean="0"/>
              <a:t>â</a:t>
            </a:r>
            <a:r>
              <a:rPr lang="en-US" sz="2300" dirty="0" err="1" smtClean="0"/>
              <a:t>nd</a:t>
            </a:r>
            <a:r>
              <a:rPr lang="en-US" sz="2300" dirty="0" smtClean="0"/>
              <a:t> s</a:t>
            </a:r>
            <a:r>
              <a:rPr lang="ro-RO" sz="2300" dirty="0" smtClean="0"/>
              <a:t>ă</a:t>
            </a:r>
            <a:r>
              <a:rPr lang="en-US" sz="2300" dirty="0" smtClean="0"/>
              <a:t> </a:t>
            </a:r>
            <a:r>
              <a:rPr lang="en-US" sz="2300" dirty="0" err="1" smtClean="0"/>
              <a:t>devin</a:t>
            </a:r>
            <a:r>
              <a:rPr lang="ro-RO" sz="2300" dirty="0" smtClean="0"/>
              <a:t>ă</a:t>
            </a:r>
            <a:r>
              <a:rPr lang="en-US" sz="2300" dirty="0" smtClean="0"/>
              <a:t> </a:t>
            </a:r>
            <a:r>
              <a:rPr lang="en-US" sz="2300" dirty="0" err="1" smtClean="0"/>
              <a:t>una</a:t>
            </a:r>
            <a:r>
              <a:rPr lang="en-US" sz="2300" dirty="0" smtClean="0"/>
              <a:t> </a:t>
            </a:r>
            <a:r>
              <a:rPr lang="en-US" sz="2300" dirty="0" err="1" smtClean="0"/>
              <a:t>dintre</a:t>
            </a:r>
            <a:r>
              <a:rPr lang="en-US" sz="2300" dirty="0" smtClean="0"/>
              <a:t> </a:t>
            </a:r>
            <a:r>
              <a:rPr lang="en-US" sz="2300" dirty="0" err="1" smtClean="0"/>
              <a:t>personalit</a:t>
            </a:r>
            <a:r>
              <a:rPr lang="ro-RO" sz="2300" dirty="0" err="1" smtClean="0"/>
              <a:t>ăț</a:t>
            </a:r>
            <a:r>
              <a:rPr lang="en-US" sz="2300" dirty="0" err="1" smtClean="0"/>
              <a:t>ile</a:t>
            </a:r>
            <a:r>
              <a:rPr lang="en-US" sz="2300" dirty="0" smtClean="0"/>
              <a:t> de </a:t>
            </a:r>
            <a:r>
              <a:rPr lang="en-US" sz="2300" dirty="0" smtClean="0"/>
              <a:t>mar</a:t>
            </a:r>
            <a:r>
              <a:rPr lang="ro-RO" sz="2300" dirty="0" smtClean="0"/>
              <a:t>că</a:t>
            </a:r>
            <a:r>
              <a:rPr lang="en-US" sz="2300" dirty="0" smtClean="0"/>
              <a:t> </a:t>
            </a:r>
            <a:r>
              <a:rPr lang="en-US" sz="2300" dirty="0" smtClean="0"/>
              <a:t>ale rom</a:t>
            </a:r>
            <a:r>
              <a:rPr lang="ro-RO" sz="2300" dirty="0" smtClean="0"/>
              <a:t>â</a:t>
            </a:r>
            <a:r>
              <a:rPr lang="en-US" sz="2300" dirty="0" err="1" smtClean="0"/>
              <a:t>nilor</a:t>
            </a:r>
            <a:r>
              <a:rPr lang="en-US" sz="2300" dirty="0" smtClean="0"/>
              <a:t> din </a:t>
            </a:r>
            <a:r>
              <a:rPr lang="en-US" sz="2300" dirty="0" err="1" smtClean="0"/>
              <a:t>Transilvania</a:t>
            </a:r>
            <a:r>
              <a:rPr lang="en-US" sz="2300" dirty="0" smtClean="0"/>
              <a:t>. </a:t>
            </a:r>
            <a:r>
              <a:rPr lang="ro-RO" sz="2300" dirty="0" smtClean="0"/>
              <a:t>Liceul îl va parcurge în două instituții monahale ale timpului, începându-l la Oradea și terminându-l la </a:t>
            </a:r>
            <a:r>
              <a:rPr lang="ro-RO" sz="2300" dirty="0" err="1" smtClean="0"/>
              <a:t>Pojon</a:t>
            </a:r>
            <a:r>
              <a:rPr lang="ro-RO" sz="2300" dirty="0" smtClean="0"/>
              <a:t>. </a:t>
            </a:r>
            <a:endParaRPr lang="en-US" sz="2300" dirty="0" smtClean="0"/>
          </a:p>
          <a:p>
            <a:pPr>
              <a:lnSpc>
                <a:spcPct val="80000"/>
              </a:lnSpc>
            </a:pPr>
            <a:r>
              <a:rPr lang="ro-RO" sz="2300" dirty="0" smtClean="0"/>
              <a:t>Studiile universitare le va face la </a:t>
            </a:r>
            <a:r>
              <a:rPr lang="ro-RO" sz="2300" u="sng" dirty="0" smtClean="0"/>
              <a:t>Bratislava</a:t>
            </a:r>
            <a:r>
              <a:rPr lang="ro-RO" sz="2300" dirty="0" smtClean="0"/>
              <a:t>, </a:t>
            </a:r>
            <a:r>
              <a:rPr lang="ro-RO" sz="2300" u="sng" dirty="0" smtClean="0"/>
              <a:t>Budapesta</a:t>
            </a:r>
            <a:r>
              <a:rPr lang="ro-RO" sz="2300" dirty="0" smtClean="0"/>
              <a:t> și </a:t>
            </a:r>
            <a:r>
              <a:rPr lang="ro-RO" sz="2300" u="sng" dirty="0" smtClean="0"/>
              <a:t>Oradea</a:t>
            </a:r>
            <a:r>
              <a:rPr lang="ro-RO" sz="2300" dirty="0" smtClean="0"/>
              <a:t>, luând pe rând atât diploma de avocat, cât și cea de notar cambial.</a:t>
            </a:r>
            <a:endParaRPr lang="en-US" sz="2300" dirty="0" smtClean="0"/>
          </a:p>
          <a:p>
            <a:pPr>
              <a:lnSpc>
                <a:spcPct val="80000"/>
              </a:lnSpc>
            </a:pPr>
            <a:r>
              <a:rPr lang="ro-RO" sz="2300" dirty="0" smtClean="0"/>
              <a:t>În anul 1824 se stabilește definitiv la Budapesta, unde va profesa ca avocat, remarcându-se de asemenea</a:t>
            </a:r>
            <a:r>
              <a:rPr lang="en-US" sz="2300" dirty="0" smtClean="0"/>
              <a:t> </a:t>
            </a:r>
            <a:r>
              <a:rPr lang="ro-RO" sz="2300" dirty="0" smtClean="0"/>
              <a:t>ca un abil om politic. A fost căsătorit, </a:t>
            </a:r>
            <a:r>
              <a:rPr lang="ro-RO" sz="2300" dirty="0" smtClean="0"/>
              <a:t>dedic</a:t>
            </a:r>
            <a:r>
              <a:rPr lang="ro-RO" sz="2300" dirty="0"/>
              <a:t>â</a:t>
            </a:r>
            <a:r>
              <a:rPr lang="ro-RO" sz="2300" dirty="0" smtClean="0"/>
              <a:t>ndu-și </a:t>
            </a:r>
            <a:r>
              <a:rPr lang="ro-RO" sz="2300" dirty="0" smtClean="0"/>
              <a:t>întreaga </a:t>
            </a:r>
            <a:r>
              <a:rPr lang="ro-RO" sz="2300" dirty="0" err="1" smtClean="0"/>
              <a:t>viaț</a:t>
            </a:r>
            <a:r>
              <a:rPr lang="en-US" sz="2300" dirty="0" smtClean="0"/>
              <a:t>a</a:t>
            </a:r>
            <a:r>
              <a:rPr lang="ro-RO" sz="2300" dirty="0" smtClean="0"/>
              <a:t> în slujba familiei și a neamului său. </a:t>
            </a:r>
            <a:endParaRPr lang="en-US" sz="2300" dirty="0" smtClean="0"/>
          </a:p>
          <a:p>
            <a:pPr>
              <a:lnSpc>
                <a:spcPct val="80000"/>
              </a:lnSpc>
            </a:pPr>
            <a:r>
              <a:rPr lang="ro-RO" sz="2300" dirty="0" smtClean="0"/>
              <a:t>Emanuil </a:t>
            </a:r>
            <a:r>
              <a:rPr lang="ro-RO" sz="2300" dirty="0" err="1" smtClean="0"/>
              <a:t>Gojdu</a:t>
            </a:r>
            <a:r>
              <a:rPr lang="ro-RO" sz="2300" dirty="0" smtClean="0"/>
              <a:t> se va stinge din viață în anul 1870, la Budapesta, fiind înmormântat cu mare pompă, la înmormântarea</a:t>
            </a:r>
            <a:r>
              <a:rPr lang="en-US" sz="2300" dirty="0" smtClean="0"/>
              <a:t> </a:t>
            </a:r>
            <a:r>
              <a:rPr lang="ro-RO" sz="2300" dirty="0" smtClean="0"/>
              <a:t>sa participând atât românii, cât și maghiarii care l-au </a:t>
            </a:r>
            <a:endParaRPr lang="en-US" sz="2300" dirty="0" smtClean="0"/>
          </a:p>
          <a:p>
            <a:pPr>
              <a:lnSpc>
                <a:spcPct val="80000"/>
              </a:lnSpc>
              <a:buNone/>
            </a:pPr>
            <a:r>
              <a:rPr lang="en-US" sz="2300" dirty="0" smtClean="0"/>
              <a:t>    </a:t>
            </a:r>
            <a:r>
              <a:rPr lang="ro-RO" sz="2300" dirty="0" smtClean="0"/>
              <a:t>cunoscut și care l-au apreciat.</a:t>
            </a:r>
          </a:p>
          <a:p>
            <a:pPr>
              <a:lnSpc>
                <a:spcPct val="80000"/>
              </a:lnSpc>
            </a:pPr>
            <a:endParaRPr lang="ro-RO" sz="2300" dirty="0" smtClean="0"/>
          </a:p>
          <a:p>
            <a:pPr>
              <a:lnSpc>
                <a:spcPct val="80000"/>
              </a:lnSpc>
              <a:buNone/>
            </a:pPr>
            <a:endParaRPr lang="ro-RO" sz="2300" dirty="0" smtClean="0"/>
          </a:p>
          <a:p>
            <a:pPr eaLnBrk="1" hangingPunct="1">
              <a:lnSpc>
                <a:spcPct val="80000"/>
              </a:lnSpc>
            </a:pPr>
            <a:endParaRPr lang="ro-RO" sz="23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8382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b="1" dirty="0" err="1" smtClean="0">
                <a:solidFill>
                  <a:srgbClr val="FF0000"/>
                </a:solidFill>
              </a:rPr>
              <a:t>Personalitatea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lui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Emanuil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Gojdu</a:t>
            </a:r>
            <a:endParaRPr lang="ro-RO" b="1" dirty="0">
              <a:solidFill>
                <a:srgbClr val="FF0000"/>
              </a:solidFill>
            </a:endParaRPr>
          </a:p>
        </p:txBody>
      </p:sp>
      <p:pic>
        <p:nvPicPr>
          <p:cNvPr id="5" name="Picture 3" descr="bratislava-cov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43" y="5269523"/>
            <a:ext cx="1915657" cy="1317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Budapest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743" y="5269523"/>
            <a:ext cx="1915657" cy="1317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290px-Oradea_City_Hal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5269523"/>
            <a:ext cx="1964267" cy="135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C:\Documents and Settings\All Users\Documents\My Pictures\Kodak Pictures\2014-04-26\100_4744.jpg"/>
          <p:cNvPicPr>
            <a:picLocks noChangeAspect="1" noChangeArrowheads="1"/>
          </p:cNvPicPr>
          <p:nvPr/>
        </p:nvPicPr>
        <p:blipFill>
          <a:blip r:embed="rId5" cstate="print"/>
          <a:srcRect l="3415" r="11197"/>
          <a:stretch>
            <a:fillRect/>
          </a:stretch>
        </p:blipFill>
        <p:spPr bwMode="auto">
          <a:xfrm>
            <a:off x="6934200" y="4953000"/>
            <a:ext cx="1905000" cy="167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1424488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627" y="858078"/>
            <a:ext cx="3946974" cy="5943600"/>
          </a:xfrm>
        </p:spPr>
        <p:txBody>
          <a:bodyPr>
            <a:noAutofit/>
          </a:bodyPr>
          <a:lstStyle/>
          <a:p>
            <a:pPr marL="82296" indent="0" eaLnBrk="1" hangingPunct="1">
              <a:lnSpc>
                <a:spcPct val="80000"/>
              </a:lnSpc>
              <a:buNone/>
            </a:pPr>
            <a:endParaRPr lang="en-US" sz="2200" dirty="0" smtClean="0"/>
          </a:p>
          <a:p>
            <a:pPr marL="82296" indent="0" eaLnBrk="1" hangingPunct="1">
              <a:lnSpc>
                <a:spcPct val="80000"/>
              </a:lnSpc>
              <a:buNone/>
            </a:pPr>
            <a:r>
              <a:rPr lang="en-US" sz="2200" dirty="0" smtClean="0"/>
              <a:t>T</a:t>
            </a:r>
            <a:r>
              <a:rPr lang="ro-RO" sz="2200" dirty="0" err="1" smtClean="0"/>
              <a:t>estamentul</a:t>
            </a:r>
            <a:r>
              <a:rPr lang="ro-RO" sz="2200" dirty="0" smtClean="0"/>
              <a:t> său, elaborat și înregistrat în data 04.11.1869, la Budapesta, era adresat și destinat în exclusivitate tuturor </a:t>
            </a:r>
            <a:r>
              <a:rPr lang="ro-RO" sz="2200" u="sng" dirty="0" smtClean="0"/>
              <a:t>românilor de confesiune ortodoxă din Ungaria și Transilvania </a:t>
            </a:r>
            <a:r>
              <a:rPr lang="ro-RO" sz="2200" u="sng" dirty="0" smtClean="0"/>
              <a:t>și, </a:t>
            </a:r>
            <a:r>
              <a:rPr lang="ro-RO" sz="2200" u="sng" dirty="0" smtClean="0"/>
              <a:t>mai </a:t>
            </a:r>
            <a:r>
              <a:rPr lang="ro-RO" sz="2200" u="sng" dirty="0" smtClean="0"/>
              <a:t>ales, </a:t>
            </a:r>
            <a:r>
              <a:rPr lang="ro-RO" sz="2200" u="sng" dirty="0" smtClean="0"/>
              <a:t>tinerilor</a:t>
            </a:r>
            <a:r>
              <a:rPr lang="ro-RO" sz="2200" dirty="0" smtClean="0"/>
              <a:t>. </a:t>
            </a:r>
            <a:r>
              <a:rPr lang="en-US" sz="2200" dirty="0" smtClean="0"/>
              <a:t> </a:t>
            </a:r>
            <a:r>
              <a:rPr lang="ro-RO" sz="2200" dirty="0" smtClean="0"/>
              <a:t>Astfel</a:t>
            </a:r>
            <a:r>
              <a:rPr lang="en-US" sz="2200" dirty="0" smtClean="0"/>
              <a:t>,</a:t>
            </a:r>
            <a:r>
              <a:rPr lang="ro-RO" sz="2200" dirty="0" smtClean="0"/>
              <a:t> sub mecenatul său, care s-a extins din punct de vedere cronologic între anii 1870-1917, perioadă în care a funcționat Fundația </a:t>
            </a:r>
            <a:r>
              <a:rPr lang="ro-RO" sz="2200" i="1" dirty="0" smtClean="0"/>
              <a:t>„Emanuil </a:t>
            </a:r>
            <a:r>
              <a:rPr lang="ro-RO" sz="2200" i="1" dirty="0" err="1" smtClean="0"/>
              <a:t>Gojdu</a:t>
            </a:r>
            <a:r>
              <a:rPr lang="ro-RO" sz="2200" i="1" dirty="0" smtClean="0"/>
              <a:t>”,</a:t>
            </a:r>
            <a:r>
              <a:rPr lang="ro-RO" sz="2200" dirty="0" smtClean="0"/>
              <a:t> au beneficiat  de ajutor financiar din partea sa personalități ca: Traian Vuia, Octavian Goga, Constantin Daicoviciu, Petru Groza, Victor Babeș, </a:t>
            </a:r>
            <a:r>
              <a:rPr lang="en-US" sz="2200" dirty="0" smtClean="0"/>
              <a:t>D</a:t>
            </a:r>
            <a:r>
              <a:rPr lang="ro-RO" sz="2200" dirty="0" err="1" smtClean="0"/>
              <a:t>umitru</a:t>
            </a:r>
            <a:r>
              <a:rPr lang="ro-RO" sz="2200" dirty="0" smtClean="0"/>
              <a:t> </a:t>
            </a:r>
            <a:r>
              <a:rPr lang="en-US" sz="2200" dirty="0" smtClean="0"/>
              <a:t>St</a:t>
            </a:r>
            <a:r>
              <a:rPr lang="ro-RO" sz="2200" dirty="0" err="1" smtClean="0"/>
              <a:t>ăniloae</a:t>
            </a:r>
            <a:r>
              <a:rPr lang="ro-RO" sz="2200" dirty="0" smtClean="0"/>
              <a:t> etc.</a:t>
            </a:r>
          </a:p>
          <a:p>
            <a:pPr eaLnBrk="1" hangingPunct="1">
              <a:lnSpc>
                <a:spcPct val="80000"/>
              </a:lnSpc>
            </a:pPr>
            <a:endParaRPr lang="ro-RO" sz="23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>
            <a:noAutofit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3400" b="1" dirty="0" err="1" smtClean="0">
                <a:solidFill>
                  <a:srgbClr val="FF0000"/>
                </a:solidFill>
              </a:rPr>
              <a:t>Testamentul</a:t>
            </a:r>
            <a:r>
              <a:rPr lang="ro-RO" sz="3400" b="1" dirty="0" smtClean="0">
                <a:solidFill>
                  <a:srgbClr val="FF0000"/>
                </a:solidFill>
              </a:rPr>
              <a:t> lui </a:t>
            </a:r>
            <a:r>
              <a:rPr lang="ro-RO" sz="3400" b="1" dirty="0" err="1" smtClean="0">
                <a:solidFill>
                  <a:srgbClr val="FF0000"/>
                </a:solidFill>
              </a:rPr>
              <a:t>Gojdu</a:t>
            </a:r>
            <a:r>
              <a:rPr lang="en-US" sz="3400" b="1" dirty="0" smtClean="0">
                <a:solidFill>
                  <a:srgbClr val="FF0000"/>
                </a:solidFill>
              </a:rPr>
              <a:t> </a:t>
            </a:r>
            <a:r>
              <a:rPr lang="ro-RO" sz="3400" b="1" dirty="0" err="1" smtClean="0">
                <a:solidFill>
                  <a:srgbClr val="FF0000"/>
                </a:solidFill>
              </a:rPr>
              <a:t>ș</a:t>
            </a:r>
            <a:r>
              <a:rPr lang="en-US" sz="3400" b="1" dirty="0" smtClean="0">
                <a:solidFill>
                  <a:srgbClr val="FF0000"/>
                </a:solidFill>
              </a:rPr>
              <a:t>i </a:t>
            </a:r>
            <a:r>
              <a:rPr lang="en-US" sz="3400" b="1" dirty="0" err="1" smtClean="0">
                <a:solidFill>
                  <a:srgbClr val="FF0000"/>
                </a:solidFill>
              </a:rPr>
              <a:t>funda</a:t>
            </a:r>
            <a:r>
              <a:rPr lang="ro-RO" sz="3400" b="1" dirty="0" smtClean="0">
                <a:solidFill>
                  <a:srgbClr val="FF0000"/>
                </a:solidFill>
              </a:rPr>
              <a:t>ț</a:t>
            </a:r>
            <a:r>
              <a:rPr lang="en-US" sz="3400" b="1" dirty="0" err="1" smtClean="0">
                <a:solidFill>
                  <a:srgbClr val="FF0000"/>
                </a:solidFill>
              </a:rPr>
              <a:t>ia</a:t>
            </a:r>
            <a:r>
              <a:rPr lang="ro-RO" sz="3400" b="1" dirty="0" smtClean="0">
                <a:solidFill>
                  <a:srgbClr val="FF0000"/>
                </a:solidFill>
              </a:rPr>
              <a:t> sa</a:t>
            </a:r>
            <a:endParaRPr lang="ro-RO" sz="3400" b="1" dirty="0">
              <a:solidFill>
                <a:srgbClr val="FF0000"/>
              </a:solidFill>
            </a:endParaRPr>
          </a:p>
        </p:txBody>
      </p:sp>
      <p:pic>
        <p:nvPicPr>
          <p:cNvPr id="20486" name="Picture 5" descr="Constantin_Daicoviciu (1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40260"/>
            <a:ext cx="1600200" cy="217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Documents and Settings\All Users\Documents\My Pictures\Kodak Pictures\2014-04-26\fund.jpg"/>
          <p:cNvPicPr>
            <a:picLocks noChangeAspect="1" noChangeArrowheads="1"/>
          </p:cNvPicPr>
          <p:nvPr/>
        </p:nvPicPr>
        <p:blipFill>
          <a:blip r:embed="rId3"/>
          <a:srcRect b="9486"/>
          <a:stretch>
            <a:fillRect/>
          </a:stretch>
        </p:blipFill>
        <p:spPr bwMode="auto">
          <a:xfrm>
            <a:off x="5410200" y="1047750"/>
            <a:ext cx="2971800" cy="62865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876800" y="1809690"/>
            <a:ext cx="19688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sz="2000" dirty="0" smtClean="0">
                <a:solidFill>
                  <a:srgbClr val="00B0F0"/>
                </a:solidFill>
              </a:rPr>
              <a:t>C</a:t>
            </a:r>
            <a:r>
              <a:rPr lang="en-US" sz="2000" dirty="0" smtClean="0">
                <a:solidFill>
                  <a:srgbClr val="00B0F0"/>
                </a:solidFill>
              </a:rPr>
              <a:t>-</a:t>
            </a:r>
            <a:r>
              <a:rPr lang="ro-RO" sz="2000" dirty="0" err="1" smtClean="0">
                <a:solidFill>
                  <a:srgbClr val="00B0F0"/>
                </a:solidFill>
              </a:rPr>
              <a:t>tin</a:t>
            </a:r>
            <a:r>
              <a:rPr lang="ro-RO" sz="2000" dirty="0" smtClean="0">
                <a:solidFill>
                  <a:srgbClr val="00B0F0"/>
                </a:solidFill>
              </a:rPr>
              <a:t> </a:t>
            </a:r>
            <a:r>
              <a:rPr lang="ro-RO" sz="2000" dirty="0">
                <a:solidFill>
                  <a:srgbClr val="00B0F0"/>
                </a:solidFill>
              </a:rPr>
              <a:t>Daicoviciu</a:t>
            </a:r>
            <a:endParaRPr lang="en-US" sz="2000" dirty="0">
              <a:solidFill>
                <a:srgbClr val="00B0F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67693" y="2286000"/>
            <a:ext cx="1623907" cy="2133600"/>
          </a:xfrm>
          <a:prstGeom prst="rect">
            <a:avLst/>
          </a:prstGeom>
          <a:ln w="6350" cap="rnd">
            <a:noFill/>
          </a:ln>
        </p:spPr>
      </p:pic>
      <p:sp>
        <p:nvSpPr>
          <p:cNvPr id="10" name="Rectangle 9"/>
          <p:cNvSpPr/>
          <p:nvPr/>
        </p:nvSpPr>
        <p:spPr>
          <a:xfrm>
            <a:off x="7543800" y="1809690"/>
            <a:ext cx="152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B0F0"/>
                </a:solidFill>
              </a:rPr>
              <a:t>O.</a:t>
            </a:r>
            <a:r>
              <a:rPr lang="ro-RO" sz="2000" dirty="0" smtClean="0">
                <a:solidFill>
                  <a:srgbClr val="00B0F0"/>
                </a:solidFill>
              </a:rPr>
              <a:t> </a:t>
            </a:r>
            <a:r>
              <a:rPr lang="ro-RO" sz="2000" dirty="0">
                <a:solidFill>
                  <a:srgbClr val="00B0F0"/>
                </a:solidFill>
              </a:rPr>
              <a:t>Goga</a:t>
            </a:r>
            <a:endParaRPr lang="en-US" sz="2000" dirty="0">
              <a:solidFill>
                <a:srgbClr val="00B0F0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758250"/>
            <a:ext cx="1600200" cy="2023550"/>
          </a:xfrm>
          <a:prstGeom prst="rect">
            <a:avLst/>
          </a:prstGeom>
          <a:ln w="6350" cap="rnd">
            <a:noFill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5029200"/>
            <a:ext cx="1981201" cy="1616648"/>
          </a:xfrm>
          <a:prstGeom prst="rect">
            <a:avLst/>
          </a:prstGeom>
          <a:ln w="6350" cap="rnd">
            <a:noFill/>
          </a:ln>
        </p:spPr>
      </p:pic>
      <p:pic>
        <p:nvPicPr>
          <p:cNvPr id="13" name="Picture 2" descr="http://roncea.ro/wp-content/uploads/2013/10/Parintele-Dumitru-Staniloae-de-Dinu-Lazar-11-via-Roncea-R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724400"/>
            <a:ext cx="1613075" cy="213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739871" y="4400490"/>
            <a:ext cx="16703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B0F0"/>
                </a:solidFill>
                <a:latin typeface="Tahoma" pitchFamily="34" charset="0"/>
              </a:rPr>
              <a:t>Victor Babe</a:t>
            </a:r>
            <a:r>
              <a:rPr lang="ro-RO" sz="2000" dirty="0">
                <a:solidFill>
                  <a:srgbClr val="00B0F0"/>
                </a:solidFill>
                <a:latin typeface="Tahoma" pitchFamily="34" charset="0"/>
              </a:rPr>
              <a:t>ş</a:t>
            </a:r>
            <a:r>
              <a:rPr lang="en-US" sz="2000" dirty="0">
                <a:solidFill>
                  <a:srgbClr val="00B0F0"/>
                </a:solidFill>
                <a:latin typeface="Tahoma" pitchFamily="34" charset="0"/>
              </a:rPr>
              <a:t> </a:t>
            </a: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81600" y="4648200"/>
            <a:ext cx="228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o-RO" sz="2000" dirty="0" smtClean="0">
                <a:solidFill>
                  <a:srgbClr val="00B0F0"/>
                </a:solidFill>
              </a:rPr>
              <a:t>Traian Vuia</a:t>
            </a: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485316" y="4400490"/>
            <a:ext cx="1582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sz="2000" dirty="0" smtClean="0">
                <a:solidFill>
                  <a:srgbClr val="00B0F0"/>
                </a:solidFill>
              </a:rPr>
              <a:t>D</a:t>
            </a:r>
            <a:r>
              <a:rPr lang="en-US" sz="2000" dirty="0" smtClean="0">
                <a:solidFill>
                  <a:srgbClr val="00B0F0"/>
                </a:solidFill>
              </a:rPr>
              <a:t>.</a:t>
            </a:r>
            <a:r>
              <a:rPr lang="ro-RO" sz="2000" dirty="0" smtClean="0">
                <a:solidFill>
                  <a:srgbClr val="00B0F0"/>
                </a:solidFill>
              </a:rPr>
              <a:t> </a:t>
            </a:r>
            <a:r>
              <a:rPr lang="ro-RO" sz="2000" dirty="0">
                <a:solidFill>
                  <a:srgbClr val="00B0F0"/>
                </a:solidFill>
              </a:rPr>
              <a:t>Stăniloae</a:t>
            </a:r>
            <a:endParaRPr lang="en-US" sz="2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84764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228600"/>
            <a:ext cx="7498080" cy="1143000"/>
          </a:xfrm>
        </p:spPr>
        <p:txBody>
          <a:bodyPr/>
          <a:lstStyle/>
          <a:p>
            <a:r>
              <a:rPr lang="ro-RO" b="1" dirty="0" smtClean="0">
                <a:solidFill>
                  <a:srgbClr val="FF0000"/>
                </a:solidFill>
              </a:rPr>
              <a:t>Colegiul nostru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685800"/>
            <a:ext cx="7498080" cy="1371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o-RO" sz="2800" dirty="0" smtClean="0"/>
              <a:t>În spiritul valorilor promovate</a:t>
            </a:r>
            <a:r>
              <a:rPr lang="ro-RO" sz="2800" dirty="0"/>
              <a:t> </a:t>
            </a:r>
            <a:r>
              <a:rPr lang="ro-RO" sz="2800" dirty="0" smtClean="0"/>
              <a:t>de către patronul său spiritual la 15.06.1919 se naște actualul Colegiu Național „Emanuil </a:t>
            </a:r>
            <a:r>
              <a:rPr lang="ro-RO" sz="2800" dirty="0" err="1" smtClean="0"/>
              <a:t>Gojdu</a:t>
            </a:r>
            <a:r>
              <a:rPr lang="ro-RO" sz="2800" dirty="0" smtClean="0"/>
              <a:t>”.</a:t>
            </a:r>
          </a:p>
        </p:txBody>
      </p:sp>
      <p:pic>
        <p:nvPicPr>
          <p:cNvPr id="5" name="Picture 3" descr="C:\Documents and Settings\All Users\Documents\My Pictures\Kodak Pictures\2014-04-26\100_47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2057400"/>
            <a:ext cx="4572000" cy="4724401"/>
          </a:xfrm>
          <a:prstGeom prst="rect">
            <a:avLst/>
          </a:prstGeom>
          <a:noFill/>
        </p:spPr>
      </p:pic>
      <p:pic>
        <p:nvPicPr>
          <p:cNvPr id="7" name="Picture 6" descr="clc483direa-c59fcolii-c3aen-stil-eclectic-c59fi-cu-douc483-etaje-a-fost-ridicatc483-dupc483-planurile-lui-busch-dc3a1vid-c59fi-knapp-feren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057400"/>
            <a:ext cx="3046476" cy="2362200"/>
          </a:xfrm>
          <a:prstGeom prst="rect">
            <a:avLst/>
          </a:prstGeom>
        </p:spPr>
      </p:pic>
      <p:pic>
        <p:nvPicPr>
          <p:cNvPr id="8" name="Picture 7" descr="16143562_1819840888269382_6149720160536196849_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4495800"/>
            <a:ext cx="3046476" cy="232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069330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dirty="0">
                <a:solidFill>
                  <a:srgbClr val="FF0000"/>
                </a:solidFill>
              </a:rPr>
              <a:t>Ş</a:t>
            </a:r>
            <a:r>
              <a:rPr lang="en-US" b="1" dirty="0" err="1">
                <a:solidFill>
                  <a:srgbClr val="FF0000"/>
                </a:solidFill>
              </a:rPr>
              <a:t>coala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ro-RO" b="1" dirty="0">
                <a:solidFill>
                  <a:srgbClr val="FF0000"/>
                </a:solidFill>
              </a:rPr>
              <a:t>în comunitate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 indent="-274320">
              <a:buClr>
                <a:srgbClr val="4F81BD"/>
              </a:buClr>
              <a:buSzPct val="70000"/>
              <a:buFont typeface="Wingdings 2"/>
              <a:buChar char=""/>
            </a:pP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În anul </a:t>
            </a:r>
            <a:r>
              <a:rPr lang="ro-RO" sz="3400" b="1" dirty="0" err="1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şcolar</a:t>
            </a: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2018-2019 Colegiul </a:t>
            </a:r>
            <a:r>
              <a:rPr lang="ro-RO" sz="3400" b="1" dirty="0" err="1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Naţional</a:t>
            </a: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“</a:t>
            </a:r>
            <a:r>
              <a:rPr lang="en-US" sz="3400" b="1" dirty="0" err="1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Emanuil</a:t>
            </a: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</a:t>
            </a:r>
            <a:r>
              <a:rPr lang="en-US" sz="3400" b="1" dirty="0" err="1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Gojdu</a:t>
            </a:r>
            <a:r>
              <a:rPr lang="en-US" sz="3400" b="1" dirty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”  </a:t>
            </a: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ocupa </a:t>
            </a:r>
            <a:r>
              <a:rPr lang="ro-RO" sz="3400" b="1" dirty="0" err="1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poziţia</a:t>
            </a: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25 în topul celor mai bune </a:t>
            </a:r>
            <a:r>
              <a:rPr lang="ro-RO" sz="3400" b="1" dirty="0" err="1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şcoli</a:t>
            </a: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din România.</a:t>
            </a:r>
            <a:endParaRPr lang="en-US" sz="3400" b="1" dirty="0">
              <a:solidFill>
                <a:srgbClr val="000000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/>
            </a:endParaRPr>
          </a:p>
          <a:p>
            <a:pPr lvl="1" indent="-274320">
              <a:buClr>
                <a:srgbClr val="4F81BD"/>
              </a:buClr>
              <a:buSzPct val="70000"/>
              <a:buFont typeface="Wingdings 2"/>
              <a:buChar char=""/>
            </a:pP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Până în acest </a:t>
            </a: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moment, colegiul </a:t>
            </a: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nostru are aproximativ</a:t>
            </a: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</a:t>
            </a:r>
            <a:r>
              <a:rPr lang="en-US" sz="3400" b="1" dirty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20.000 </a:t>
            </a: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de </a:t>
            </a:r>
            <a:r>
              <a:rPr lang="ro-RO" sz="3400" b="1" dirty="0" err="1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absolvenţi</a:t>
            </a: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, iar </a:t>
            </a: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90</a:t>
            </a:r>
            <a:r>
              <a:rPr lang="en-US" sz="3400" b="1" dirty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% </a:t>
            </a: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dintre </a:t>
            </a: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ei sunt </a:t>
            </a:r>
            <a:r>
              <a:rPr lang="ro-RO" sz="3400" b="1" dirty="0" err="1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şi</a:t>
            </a: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</a:t>
            </a:r>
            <a:r>
              <a:rPr lang="ro-RO" sz="3400" b="1" dirty="0" err="1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absolvenţi</a:t>
            </a: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de facultate.</a:t>
            </a:r>
            <a:endParaRPr lang="en-US" sz="3400" b="1" dirty="0">
              <a:solidFill>
                <a:srgbClr val="000000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/>
            </a:endParaRPr>
          </a:p>
          <a:p>
            <a:pPr lvl="1" indent="-274320">
              <a:buClr>
                <a:srgbClr val="4F81BD"/>
              </a:buClr>
              <a:buSzPct val="70000"/>
              <a:buFont typeface="Wingdings 2"/>
              <a:buChar char=""/>
            </a:pP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</a:t>
            </a: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18 me</a:t>
            </a:r>
            <a:r>
              <a:rPr lang="ro-RO" sz="3400" b="1" dirty="0" err="1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mbri</a:t>
            </a: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ai Academiei Române au absolvit Colegiul </a:t>
            </a:r>
            <a:r>
              <a:rPr lang="ro-RO" sz="3400" b="1" dirty="0" err="1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Naţional</a:t>
            </a:r>
            <a:r>
              <a:rPr lang="en-US" sz="3400" b="1" dirty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“</a:t>
            </a:r>
            <a:r>
              <a:rPr lang="en-US" sz="3400" b="1" dirty="0" err="1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Emanuil</a:t>
            </a:r>
            <a:r>
              <a:rPr lang="en-US" sz="3400" b="1" dirty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</a:t>
            </a:r>
            <a:r>
              <a:rPr lang="en-US" sz="3400" b="1" dirty="0" err="1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Gojdu</a:t>
            </a: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”</a:t>
            </a:r>
            <a:r>
              <a:rPr lang="ro-RO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.</a:t>
            </a:r>
            <a:endParaRPr lang="en-US" sz="3400" b="1" dirty="0">
              <a:solidFill>
                <a:srgbClr val="000000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84887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5638800" cy="762000"/>
          </a:xfrm>
        </p:spPr>
        <p:txBody>
          <a:bodyPr>
            <a:normAutofit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b="1" dirty="0" err="1" smtClean="0">
                <a:solidFill>
                  <a:srgbClr val="FF0000"/>
                </a:solidFill>
              </a:rPr>
              <a:t>Absolven</a:t>
            </a:r>
            <a:r>
              <a:rPr lang="ro-RO" b="1" dirty="0" smtClean="0">
                <a:solidFill>
                  <a:srgbClr val="FF0000"/>
                </a:solidFill>
              </a:rPr>
              <a:t>ț</a:t>
            </a:r>
            <a:r>
              <a:rPr lang="en-US" b="1" dirty="0" err="1" smtClean="0">
                <a:solidFill>
                  <a:srgbClr val="FF0000"/>
                </a:solidFill>
              </a:rPr>
              <a:t>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renumi</a:t>
            </a:r>
            <a:r>
              <a:rPr lang="ro-RO" b="1" dirty="0" smtClean="0">
                <a:solidFill>
                  <a:srgbClr val="FF0000"/>
                </a:solidFill>
              </a:rPr>
              <a:t>ț</a:t>
            </a:r>
            <a:r>
              <a:rPr lang="en-US" b="1" dirty="0" err="1" smtClean="0">
                <a:solidFill>
                  <a:srgbClr val="FF0000"/>
                </a:solidFill>
              </a:rPr>
              <a:t>i</a:t>
            </a:r>
            <a:endParaRPr lang="ro-RO" b="1" dirty="0">
              <a:solidFill>
                <a:srgbClr val="FF0000"/>
              </a:solidFill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8610600" cy="45720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o-RO" sz="2000" b="1" u="sng" dirty="0" smtClean="0"/>
              <a:t>Mircea Zaciu</a:t>
            </a:r>
            <a:r>
              <a:rPr lang="ro-RO" sz="2000" dirty="0" smtClean="0"/>
              <a:t> a fost un critic şi istoric literar român, membru de onoare al Academiei Române. Profesor universitar, doctor în litere, a fost, în acelaşi timp, eseist, diarist, prozator şi poet, coordonator al </a:t>
            </a:r>
            <a:r>
              <a:rPr lang="ro-RO" sz="2000" i="1" dirty="0" smtClean="0"/>
              <a:t>Dicţionarului scriitorilor români.</a:t>
            </a:r>
            <a:endParaRPr lang="en-US" sz="2000" i="1" dirty="0" smtClean="0"/>
          </a:p>
          <a:p>
            <a:pPr eaLnBrk="1" hangingPunct="1">
              <a:lnSpc>
                <a:spcPct val="80000"/>
              </a:lnSpc>
            </a:pPr>
            <a:endParaRPr lang="ro-RO" sz="2000" dirty="0" smtClean="0"/>
          </a:p>
          <a:p>
            <a:pPr eaLnBrk="1" hangingPunct="1">
              <a:lnSpc>
                <a:spcPct val="80000"/>
              </a:lnSpc>
            </a:pPr>
            <a:r>
              <a:rPr lang="ro-RO" sz="2000" b="1" u="sng" dirty="0" smtClean="0"/>
              <a:t>Ioan Pop D. Popa</a:t>
            </a:r>
            <a:r>
              <a:rPr lang="ro-RO" sz="2000" dirty="0" smtClean="0"/>
              <a:t>, prorector al Institutului de medicină şi farmacie din Tg Mureş</a:t>
            </a:r>
            <a:r>
              <a:rPr lang="ro-RO" sz="2000" dirty="0"/>
              <a:t>,</a:t>
            </a:r>
            <a:r>
              <a:rPr lang="ro-RO" sz="2000" dirty="0" smtClean="0"/>
              <a:t> s-a afirmat în domeniul chirurgiei cardio-vasculare ca profesor universitar, membru corespondent al Academiei de ştiinţe medicale. În activitatea lui ştiinţifică se cuprind peste 140 de lucrări publicate sau comunicate în ţară şi străinătate. El s-a implicat în realizarea primei inimi artificiale din ţară, la numai 10 ani de la terminarea liceului. Este ales ca membru în 5 societăţi internaţionale de specialitate.</a:t>
            </a: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endParaRPr lang="ro-RO" sz="2000" dirty="0" smtClean="0"/>
          </a:p>
          <a:p>
            <a:pPr eaLnBrk="1" hangingPunct="1">
              <a:lnSpc>
                <a:spcPct val="80000"/>
              </a:lnSpc>
            </a:pPr>
            <a:r>
              <a:rPr lang="ro-RO" sz="2000" b="1" u="sng" dirty="0" smtClean="0"/>
              <a:t>Mircea Maliţa</a:t>
            </a:r>
            <a:r>
              <a:rPr lang="ro-RO" sz="2000" dirty="0" smtClean="0"/>
              <a:t> este un matematician, eseist, academician, diplomat (ambasador în SUA şi director al Bibliotecii române din New York), ministru de externe, profesor universitar român.</a:t>
            </a:r>
            <a:endParaRPr lang="en-US" sz="2000" dirty="0" smtClean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o-RO" sz="20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o-RO" sz="2000" b="1" u="sng" dirty="0" smtClean="0"/>
              <a:t>Gabriel Ţepelea</a:t>
            </a:r>
            <a:r>
              <a:rPr lang="ro-RO" sz="2000" dirty="0" smtClean="0"/>
              <a:t> este un om de cultură şi politician român, membru de onoare al Academiei Române. De asemenea, e autor a 4 cursuri publicate sub egida Ministerului Învăţământului în limba română şi 3 cursuri în limba franceză, cât şi a 25 de volume şi peste 700 de studii, articole şi comunicări.</a:t>
            </a: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endParaRPr lang="ro-RO" sz="2000" dirty="0" smtClean="0"/>
          </a:p>
          <a:p>
            <a:pPr eaLnBrk="1" hangingPunct="1">
              <a:lnSpc>
                <a:spcPct val="80000"/>
              </a:lnSpc>
            </a:pPr>
            <a:r>
              <a:rPr lang="ro-RO" sz="2000" b="1" u="sng" dirty="0" smtClean="0"/>
              <a:t>Ovidiu Drimba</a:t>
            </a:r>
            <a:r>
              <a:rPr lang="ro-RO" sz="2000" dirty="0" smtClean="0"/>
              <a:t> s-a afirmat ca profesor universitar la Facultatea de litere şi filozofie a Universităţii din Torino. A publicat 15 volume în domeniul istoriei şi criticii literare , circa 60 de studii şi a participat la peste 100 de emisiuni la radio şi televiziune.</a:t>
            </a:r>
          </a:p>
          <a:p>
            <a:pPr eaLnBrk="1" hangingPunct="1">
              <a:lnSpc>
                <a:spcPct val="80000"/>
              </a:lnSpc>
            </a:pPr>
            <a:endParaRPr lang="ro-RO" sz="2000" dirty="0" smtClean="0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76200"/>
            <a:ext cx="7162800" cy="12192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o-RO" b="1" dirty="0" smtClean="0">
                <a:solidFill>
                  <a:srgbClr val="FF0000"/>
                </a:solidFill>
              </a:rPr>
              <a:t>Ş</a:t>
            </a:r>
            <a:r>
              <a:rPr lang="en-US" b="1" dirty="0" err="1" smtClean="0">
                <a:solidFill>
                  <a:srgbClr val="FF0000"/>
                </a:solidFill>
              </a:rPr>
              <a:t>coala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ro-RO" b="1" dirty="0" smtClean="0">
                <a:solidFill>
                  <a:srgbClr val="FF0000"/>
                </a:solidFill>
              </a:rPr>
              <a:t>în comunitate</a:t>
            </a:r>
            <a:r>
              <a:rPr lang="ro-RO" b="1" dirty="0">
                <a:solidFill>
                  <a:srgbClr val="FF0000"/>
                </a:solidFill>
              </a:rPr>
              <a:t> </a:t>
            </a:r>
            <a:r>
              <a:rPr sz="3300" b="1" dirty="0" err="1" smtClean="0">
                <a:solidFill>
                  <a:srgbClr val="FF0000"/>
                </a:solidFill>
              </a:rPr>
              <a:t>Performan</a:t>
            </a:r>
            <a:r>
              <a:rPr lang="ro-RO" sz="3600" b="1" dirty="0" smtClean="0">
                <a:solidFill>
                  <a:srgbClr val="FF0000"/>
                </a:solidFill>
              </a:rPr>
              <a:t>ț</a:t>
            </a:r>
            <a:r>
              <a:rPr sz="3300" b="1" dirty="0" smtClean="0">
                <a:solidFill>
                  <a:srgbClr val="FF0000"/>
                </a:solidFill>
              </a:rPr>
              <a:t>e</a:t>
            </a:r>
            <a:endParaRPr lang="en-US" sz="3300" b="1" dirty="0">
              <a:solidFill>
                <a:srgbClr val="FF0000"/>
              </a:solidFill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991600" cy="205740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Colegiul</a:t>
            </a:r>
            <a:r>
              <a:rPr lang="en-US" sz="2000" dirty="0"/>
              <a:t> </a:t>
            </a:r>
            <a:r>
              <a:rPr lang="en-US" sz="2000" dirty="0" smtClean="0"/>
              <a:t>Na</a:t>
            </a:r>
            <a:r>
              <a:rPr lang="ro-RO" sz="2000" dirty="0" err="1" smtClean="0"/>
              <a:t>țional</a:t>
            </a:r>
            <a:r>
              <a:rPr lang="ro-RO" sz="2000" dirty="0" smtClean="0"/>
              <a:t> „E. Gojdu” se face vizibil în comunitate în</a:t>
            </a:r>
            <a:r>
              <a:rPr lang="en-US" sz="2000" dirty="0" smtClean="0"/>
              <a:t> </a:t>
            </a:r>
            <a:r>
              <a:rPr lang="en-US" sz="2000" dirty="0" err="1" smtClean="0"/>
              <a:t>primul</a:t>
            </a:r>
            <a:r>
              <a:rPr lang="en-US" sz="2000" dirty="0" smtClean="0"/>
              <a:t> </a:t>
            </a:r>
            <a:r>
              <a:rPr lang="en-US" sz="2000" dirty="0" err="1" smtClean="0"/>
              <a:t>rând</a:t>
            </a:r>
            <a:r>
              <a:rPr lang="en-US" sz="2000" dirty="0" smtClean="0"/>
              <a:t> </a:t>
            </a:r>
            <a:r>
              <a:rPr lang="ro-RO" sz="2000" dirty="0" smtClean="0"/>
              <a:t>prin performanțele</a:t>
            </a:r>
            <a:r>
              <a:rPr lang="en-US" sz="2000" dirty="0" smtClean="0"/>
              <a:t> </a:t>
            </a:r>
            <a:r>
              <a:rPr lang="ro-RO" sz="2000" dirty="0" smtClean="0"/>
              <a:t>la concursurile și olimpiadele școlare.</a:t>
            </a:r>
            <a:r>
              <a:rPr lang="en-US" sz="2000" dirty="0" smtClean="0"/>
              <a:t> </a:t>
            </a:r>
            <a:r>
              <a:rPr lang="ro-RO" sz="2000" dirty="0" smtClean="0"/>
              <a:t>În anul școlar 2018-2019</a:t>
            </a:r>
            <a:r>
              <a:rPr lang="ro-RO" sz="2000" dirty="0"/>
              <a:t> </a:t>
            </a:r>
            <a:r>
              <a:rPr lang="ro-RO" sz="2000" dirty="0" smtClean="0"/>
              <a:t>elevii colegiului au obținut</a:t>
            </a:r>
            <a:r>
              <a:rPr lang="ro-RO" sz="2000" dirty="0"/>
              <a:t> la olimpiadele școlare</a:t>
            </a:r>
            <a:r>
              <a:rPr lang="ro-RO" sz="2000" dirty="0" smtClean="0"/>
              <a:t> peste 200</a:t>
            </a:r>
            <a:r>
              <a:rPr lang="en-US" sz="2000" dirty="0" smtClean="0"/>
              <a:t> de </a:t>
            </a:r>
            <a:r>
              <a:rPr lang="en-US" sz="2000" dirty="0" err="1" smtClean="0"/>
              <a:t>premii</a:t>
            </a:r>
            <a:r>
              <a:rPr lang="ro-RO" sz="2000" dirty="0" smtClean="0"/>
              <a:t> și mențiuni la faza județeană și</a:t>
            </a:r>
            <a:r>
              <a:rPr lang="en-US" sz="2000" dirty="0" smtClean="0"/>
              <a:t> </a:t>
            </a:r>
            <a:r>
              <a:rPr lang="ro-RO" sz="2000" dirty="0" smtClean="0"/>
              <a:t>27 de premii la nivel național.</a:t>
            </a:r>
            <a:endParaRPr lang="en-US" sz="2000" dirty="0" smtClean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800600"/>
            <a:ext cx="2743200" cy="18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809" y="4869554"/>
            <a:ext cx="1551791" cy="197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800600"/>
            <a:ext cx="1559885" cy="204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9" y="4846321"/>
            <a:ext cx="1570422" cy="20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Imagine similarÄ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2286000"/>
            <a:ext cx="3962400" cy="2295525"/>
          </a:xfrm>
          <a:prstGeom prst="rect">
            <a:avLst/>
          </a:prstGeom>
          <a:noFill/>
        </p:spPr>
      </p:pic>
      <p:pic>
        <p:nvPicPr>
          <p:cNvPr id="14" name="Picture 2" descr="Imagini pentru emanuil gojdu premii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29200" y="2254214"/>
            <a:ext cx="3124200" cy="242795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-228600"/>
            <a:ext cx="6705600" cy="1219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PROIECTE</a:t>
            </a:r>
            <a:r>
              <a:rPr lang="en-US" b="1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endParaRPr lang="en-US" sz="3300" b="1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-152400" y="1371600"/>
            <a:ext cx="3505200" cy="4724400"/>
          </a:xfrm>
        </p:spPr>
        <p:txBody>
          <a:bodyPr>
            <a:normAutofit fontScale="62500" lnSpcReduction="20000"/>
          </a:bodyPr>
          <a:lstStyle/>
          <a:p>
            <a:pPr lvl="1" indent="-274320">
              <a:buClr>
                <a:srgbClr val="4F81BD"/>
              </a:buClr>
              <a:buSzPct val="70000"/>
              <a:buFont typeface="Wingdings 2"/>
              <a:buChar char=""/>
            </a:pPr>
            <a:r>
              <a:rPr lang="en-US" sz="3400" b="1" dirty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Erasmus+ </a:t>
            </a:r>
            <a:endParaRPr lang="en-US" sz="3400" b="1" dirty="0" smtClean="0">
              <a:solidFill>
                <a:srgbClr val="000000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/>
            </a:endParaRPr>
          </a:p>
          <a:p>
            <a:pPr lvl="1" indent="-274320">
              <a:buClr>
                <a:srgbClr val="4F81BD"/>
              </a:buClr>
              <a:buSzPct val="70000"/>
              <a:buFont typeface="Wingdings 2"/>
              <a:buChar char=""/>
            </a:pP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</a:t>
            </a:r>
            <a:r>
              <a:rPr lang="en-US" sz="3400" b="1" dirty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ACSL - American Computer Science League </a:t>
            </a:r>
            <a:endParaRPr lang="en-US" sz="3400" b="1" dirty="0" smtClean="0">
              <a:solidFill>
                <a:srgbClr val="000000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/>
            </a:endParaRPr>
          </a:p>
          <a:p>
            <a:pPr lvl="1" indent="-274320">
              <a:buClr>
                <a:srgbClr val="4F81BD"/>
              </a:buClr>
              <a:buSzPct val="70000"/>
              <a:buFont typeface="Wingdings 2"/>
              <a:buChar char=""/>
            </a:pP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</a:t>
            </a:r>
            <a:r>
              <a:rPr lang="en-US" sz="3400" b="1" dirty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Microsoft IT Academy </a:t>
            </a:r>
            <a:endParaRPr lang="en-US" sz="3400" b="1" dirty="0" smtClean="0">
              <a:solidFill>
                <a:srgbClr val="000000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/>
            </a:endParaRPr>
          </a:p>
          <a:p>
            <a:pPr lvl="1" indent="-274320">
              <a:buClr>
                <a:srgbClr val="4F81BD"/>
              </a:buClr>
              <a:buSzPct val="70000"/>
              <a:buFont typeface="Wingdings 2"/>
              <a:buChar char=""/>
            </a:pP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CISCO </a:t>
            </a:r>
            <a:r>
              <a:rPr lang="en-US" sz="3400" b="1" dirty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Academy </a:t>
            </a: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</a:t>
            </a:r>
          </a:p>
          <a:p>
            <a:pPr lvl="1" indent="-274320">
              <a:buClr>
                <a:srgbClr val="4F81BD"/>
              </a:buClr>
              <a:buSzPct val="70000"/>
              <a:buFont typeface="Wingdings 2"/>
              <a:buChar char=""/>
            </a:pP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CERTIPORT </a:t>
            </a:r>
            <a:r>
              <a:rPr lang="en-US" sz="3400" b="1" dirty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Testing Center </a:t>
            </a:r>
            <a:endParaRPr lang="en-US" sz="3400" b="1" dirty="0" smtClean="0">
              <a:solidFill>
                <a:srgbClr val="000000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/>
            </a:endParaRPr>
          </a:p>
          <a:p>
            <a:pPr lvl="1" indent="-274320">
              <a:buClr>
                <a:srgbClr val="4F81BD"/>
              </a:buClr>
              <a:buSzPct val="70000"/>
              <a:buFont typeface="Wingdings 2"/>
              <a:buChar char=""/>
            </a:pP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Europe </a:t>
            </a:r>
            <a:r>
              <a:rPr lang="en-US" sz="3400" b="1" dirty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Code Week </a:t>
            </a: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</a:t>
            </a:r>
          </a:p>
          <a:p>
            <a:pPr lvl="1" indent="-274320">
              <a:buClr>
                <a:srgbClr val="4F81BD"/>
              </a:buClr>
              <a:buSzPct val="70000"/>
              <a:buFont typeface="Wingdings 2"/>
              <a:buChar char=""/>
            </a:pP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Cambridge </a:t>
            </a:r>
            <a:r>
              <a:rPr lang="en-US" sz="3400" b="1" dirty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English </a:t>
            </a:r>
            <a:r>
              <a:rPr lang="en-US" sz="3400" b="1" dirty="0" err="1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Assesment</a:t>
            </a:r>
            <a:r>
              <a:rPr lang="en-US" sz="3400" b="1" dirty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Center </a:t>
            </a:r>
            <a:endParaRPr lang="en-US" sz="3400" b="1" dirty="0" smtClean="0">
              <a:solidFill>
                <a:srgbClr val="000000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/>
            </a:endParaRPr>
          </a:p>
          <a:p>
            <a:pPr lvl="1" indent="-274320">
              <a:buClr>
                <a:srgbClr val="4F81BD"/>
              </a:buClr>
              <a:buSzPct val="70000"/>
              <a:buFont typeface="Wingdings 2"/>
              <a:buChar char=""/>
            </a:pPr>
            <a:r>
              <a:rPr lang="en-US" sz="3400" b="1" dirty="0" smtClean="0">
                <a:solidFill>
                  <a:srgbClr val="000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</a:rPr>
              <a:t> DELF/DALF</a:t>
            </a:r>
          </a:p>
        </p:txBody>
      </p:sp>
      <p:pic>
        <p:nvPicPr>
          <p:cNvPr id="2050" name="Picture 2" descr="New 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76200"/>
            <a:ext cx="4157938" cy="240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20190226_1118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677" y="2330070"/>
            <a:ext cx="398584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New Pic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351" y="4232283"/>
            <a:ext cx="4472049" cy="2564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6770244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066800"/>
            <a:ext cx="3124200" cy="3352800"/>
          </a:xfrm>
        </p:spPr>
        <p:txBody>
          <a:bodyPr>
            <a:normAutofit lnSpcReduction="10000"/>
          </a:bodyPr>
          <a:lstStyle/>
          <a:p>
            <a:r>
              <a:rPr lang="ro-RO" sz="2000" dirty="0" smtClean="0"/>
              <a:t>Școala noastră s-a implicat și în diferite schimburi școlare, </a:t>
            </a:r>
            <a:r>
              <a:rPr lang="en-US" sz="2000" dirty="0" smtClean="0"/>
              <a:t>de </a:t>
            </a:r>
            <a:r>
              <a:rPr lang="ro-RO" sz="2000" dirty="0" smtClean="0"/>
              <a:t>exemplu</a:t>
            </a:r>
            <a:r>
              <a:rPr lang="en-US" sz="2000" dirty="0" smtClean="0"/>
              <a:t> cu</a:t>
            </a:r>
            <a:r>
              <a:rPr lang="ro-RO" sz="2000" dirty="0" smtClean="0"/>
              <a:t> Chile, Belgia</a:t>
            </a:r>
            <a:r>
              <a:rPr lang="en-US" sz="2000" dirty="0" smtClean="0"/>
              <a:t> etc.</a:t>
            </a:r>
          </a:p>
          <a:p>
            <a:r>
              <a:rPr lang="en-US" sz="2000" dirty="0" err="1" smtClean="0"/>
              <a:t>Alte</a:t>
            </a:r>
            <a:r>
              <a:rPr lang="en-US" sz="2000" dirty="0" smtClean="0"/>
              <a:t> </a:t>
            </a:r>
            <a:r>
              <a:rPr lang="en-US" sz="2000" dirty="0" err="1" smtClean="0"/>
              <a:t>proiecte</a:t>
            </a:r>
            <a:r>
              <a:rPr lang="en-US" sz="2000" dirty="0" smtClean="0"/>
              <a:t> de </a:t>
            </a:r>
            <a:r>
              <a:rPr lang="en-US" sz="2000" dirty="0" err="1" smtClean="0"/>
              <a:t>acest</a:t>
            </a:r>
            <a:r>
              <a:rPr lang="en-US" sz="2000" dirty="0" smtClean="0"/>
              <a:t> gen au </a:t>
            </a:r>
            <a:r>
              <a:rPr lang="en-US" sz="2000" dirty="0" err="1" smtClean="0"/>
              <a:t>fost</a:t>
            </a:r>
            <a:r>
              <a:rPr lang="en-US" sz="2000" dirty="0" smtClean="0"/>
              <a:t> </a:t>
            </a:r>
            <a:r>
              <a:rPr lang="en-US" sz="2000" dirty="0" err="1" smtClean="0"/>
              <a:t>realizate</a:t>
            </a:r>
            <a:r>
              <a:rPr lang="en-US" sz="2000" dirty="0" smtClean="0"/>
              <a:t> </a:t>
            </a:r>
            <a:r>
              <a:rPr lang="en-US" sz="2000" dirty="0" err="1" smtClean="0"/>
              <a:t>prin</a:t>
            </a:r>
            <a:r>
              <a:rPr lang="en-US" sz="2000" dirty="0" smtClean="0"/>
              <a:t> </a:t>
            </a:r>
            <a:r>
              <a:rPr lang="en-US" sz="2000" dirty="0" err="1" smtClean="0"/>
              <a:t>schimburi</a:t>
            </a:r>
            <a:r>
              <a:rPr lang="en-US" sz="2000" dirty="0" smtClean="0"/>
              <a:t> de </a:t>
            </a:r>
            <a:r>
              <a:rPr lang="en-US" sz="2000" dirty="0" err="1" smtClean="0"/>
              <a:t>experienț</a:t>
            </a:r>
            <a:r>
              <a:rPr lang="ro-RO" sz="2000" dirty="0" smtClean="0"/>
              <a:t>ă</a:t>
            </a:r>
            <a:r>
              <a:rPr lang="en-US" sz="2000" dirty="0" smtClean="0"/>
              <a:t> cu </a:t>
            </a:r>
            <a:r>
              <a:rPr lang="en-US" sz="2000" dirty="0" err="1" smtClean="0"/>
              <a:t>școli</a:t>
            </a:r>
            <a:r>
              <a:rPr lang="en-US" sz="2000" dirty="0" smtClean="0"/>
              <a:t> din Serbia</a:t>
            </a:r>
            <a:r>
              <a:rPr lang="ro-RO" sz="2000" dirty="0" smtClean="0"/>
              <a:t>, Germania,</a:t>
            </a:r>
            <a:r>
              <a:rPr lang="en-US" sz="2000" dirty="0" smtClean="0"/>
              <a:t> </a:t>
            </a:r>
            <a:r>
              <a:rPr lang="ro-RO" sz="2000" dirty="0" smtClean="0"/>
              <a:t>Franța,</a:t>
            </a:r>
            <a:r>
              <a:rPr lang="en-US" sz="2000" dirty="0" err="1" smtClean="0"/>
              <a:t>Olanda</a:t>
            </a:r>
            <a:r>
              <a:rPr lang="ro-RO" sz="2000" dirty="0" smtClean="0"/>
              <a:t>.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-76200"/>
            <a:ext cx="8229600" cy="838200"/>
          </a:xfrm>
        </p:spPr>
        <p:txBody>
          <a:bodyPr/>
          <a:lstStyle/>
          <a:p>
            <a:r>
              <a:rPr b="1" dirty="0" err="1" smtClean="0">
                <a:solidFill>
                  <a:srgbClr val="FF0000"/>
                </a:solidFill>
              </a:rPr>
              <a:t>Schimburi</a:t>
            </a:r>
            <a:r>
              <a:rPr b="1" dirty="0" smtClean="0">
                <a:solidFill>
                  <a:srgbClr val="FF0000"/>
                </a:solidFill>
              </a:rPr>
              <a:t> </a:t>
            </a:r>
            <a:r>
              <a:rPr lang="ro-RO" b="1" dirty="0" smtClean="0">
                <a:solidFill>
                  <a:srgbClr val="FF0000"/>
                </a:solidFill>
              </a:rPr>
              <a:t>ș</a:t>
            </a:r>
            <a:r>
              <a:rPr b="1" dirty="0" err="1" smtClean="0">
                <a:solidFill>
                  <a:srgbClr val="FF0000"/>
                </a:solidFill>
              </a:rPr>
              <a:t>colare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566378"/>
            <a:ext cx="2743200" cy="213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566378"/>
            <a:ext cx="3276600" cy="213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722" y="4566378"/>
            <a:ext cx="2965078" cy="213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723573"/>
            <a:ext cx="5025887" cy="376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0663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228600" y="2947416"/>
            <a:ext cx="6019800" cy="317516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	                                                            		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63000" cy="762000"/>
          </a:xfrm>
        </p:spPr>
        <p:txBody>
          <a:bodyPr>
            <a:normAutofit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ro-RO" sz="3400" b="1" dirty="0" smtClean="0">
                <a:solidFill>
                  <a:srgbClr val="FF0000"/>
                </a:solidFill>
              </a:rPr>
              <a:t>Cercuri</a:t>
            </a:r>
            <a:r>
              <a:rPr lang="en-US" sz="3400" b="1" dirty="0" smtClean="0">
                <a:solidFill>
                  <a:srgbClr val="FF0000"/>
                </a:solidFill>
              </a:rPr>
              <a:t> </a:t>
            </a:r>
            <a:r>
              <a:rPr lang="ro-RO" sz="3400" b="1" dirty="0" err="1">
                <a:solidFill>
                  <a:srgbClr val="FF0000"/>
                </a:solidFill>
              </a:rPr>
              <a:t>ș</a:t>
            </a:r>
            <a:r>
              <a:rPr lang="en-US" sz="3400" b="1" dirty="0" smtClean="0">
                <a:solidFill>
                  <a:srgbClr val="FF0000"/>
                </a:solidFill>
              </a:rPr>
              <a:t>i </a:t>
            </a:r>
            <a:r>
              <a:rPr lang="en-US" sz="3400" b="1" dirty="0" err="1" smtClean="0">
                <a:solidFill>
                  <a:srgbClr val="FF0000"/>
                </a:solidFill>
              </a:rPr>
              <a:t>cluburi-activit</a:t>
            </a:r>
            <a:r>
              <a:rPr lang="ro-RO" sz="3400" b="1" dirty="0" smtClean="0">
                <a:solidFill>
                  <a:srgbClr val="FF0000"/>
                </a:solidFill>
              </a:rPr>
              <a:t>ăț</a:t>
            </a:r>
            <a:r>
              <a:rPr lang="en-US" sz="3400" b="1" dirty="0" err="1" smtClean="0">
                <a:solidFill>
                  <a:srgbClr val="FF0000"/>
                </a:solidFill>
              </a:rPr>
              <a:t>i</a:t>
            </a:r>
            <a:r>
              <a:rPr lang="en-US" sz="3400" b="1" dirty="0" smtClean="0">
                <a:solidFill>
                  <a:srgbClr val="FF0000"/>
                </a:solidFill>
              </a:rPr>
              <a:t> extra</a:t>
            </a:r>
            <a:r>
              <a:rPr lang="ro-RO" sz="3400" b="1" dirty="0" smtClean="0">
                <a:solidFill>
                  <a:srgbClr val="FF0000"/>
                </a:solidFill>
              </a:rPr>
              <a:t>ș</a:t>
            </a:r>
            <a:r>
              <a:rPr lang="en-US" sz="3400" b="1" dirty="0" err="1" smtClean="0">
                <a:solidFill>
                  <a:srgbClr val="FF0000"/>
                </a:solidFill>
              </a:rPr>
              <a:t>colare</a:t>
            </a:r>
            <a:endParaRPr lang="ro-RO" sz="3400" b="1" dirty="0">
              <a:solidFill>
                <a:srgbClr val="FF0000"/>
              </a:solidFill>
            </a:endParaRPr>
          </a:p>
        </p:txBody>
      </p:sp>
      <p:pic>
        <p:nvPicPr>
          <p:cNvPr id="26629" name="Picture 2" descr="C:\Users\Tea\Desktop\gojdu\387926_257203331004530_100001445959694_782425_834542758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109496"/>
            <a:ext cx="2209800" cy="1748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Documents and Settings\All Users\Documents\My Pictures\Kodak Pictures\2014-04-26\teatr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1066800"/>
            <a:ext cx="2514958" cy="1929384"/>
          </a:xfrm>
          <a:prstGeom prst="rect">
            <a:avLst/>
          </a:prstGeom>
          <a:noFill/>
        </p:spPr>
      </p:pic>
      <p:pic>
        <p:nvPicPr>
          <p:cNvPr id="2051" name="Picture 3" descr="C:\Documents and Settings\All Users\Documents\My Pictures\Kodak Pictures\2014-04-26\sport.jpg"/>
          <p:cNvPicPr>
            <a:picLocks noChangeAspect="1" noChangeArrowheads="1"/>
          </p:cNvPicPr>
          <p:nvPr/>
        </p:nvPicPr>
        <p:blipFill>
          <a:blip r:embed="rId4"/>
          <a:srcRect t="8333" r="2835"/>
          <a:stretch>
            <a:fillRect/>
          </a:stretch>
        </p:blipFill>
        <p:spPr bwMode="auto">
          <a:xfrm>
            <a:off x="6553558" y="1219200"/>
            <a:ext cx="2590442" cy="1676400"/>
          </a:xfrm>
          <a:prstGeom prst="rect">
            <a:avLst/>
          </a:prstGeom>
          <a:noFill/>
        </p:spPr>
      </p:pic>
      <p:pic>
        <p:nvPicPr>
          <p:cNvPr id="2052" name="Picture 4" descr="C:\Documents and Settings\All Users\Documents\My Pictures\Kodak Pictures\2014-04-26\debat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066800"/>
            <a:ext cx="1419330" cy="1932554"/>
          </a:xfrm>
          <a:prstGeom prst="rect">
            <a:avLst/>
          </a:prstGeom>
          <a:noFill/>
        </p:spPr>
      </p:pic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553200" y="2895600"/>
            <a:ext cx="2438400" cy="609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Activităţi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sportive	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2895600"/>
            <a:ext cx="59959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 smtClean="0"/>
              <a:t> </a:t>
            </a:r>
            <a:r>
              <a:rPr lang="en-US" b="1" dirty="0" err="1"/>
              <a:t>Clubul</a:t>
            </a:r>
            <a:r>
              <a:rPr lang="en-US" b="1" dirty="0"/>
              <a:t> de </a:t>
            </a:r>
            <a:r>
              <a:rPr lang="en-US" b="1" dirty="0" err="1"/>
              <a:t>dezbateri</a:t>
            </a:r>
            <a:r>
              <a:rPr lang="en-US" b="1" dirty="0"/>
              <a:t>       	          </a:t>
            </a:r>
            <a:r>
              <a:rPr lang="ro-RO" b="1" dirty="0" smtClean="0"/>
              <a:t>          </a:t>
            </a:r>
            <a:r>
              <a:rPr lang="en-US" b="1" dirty="0" err="1" smtClean="0"/>
              <a:t>Clubul</a:t>
            </a:r>
            <a:r>
              <a:rPr lang="en-US" b="1" dirty="0" smtClean="0"/>
              <a:t> </a:t>
            </a:r>
            <a:r>
              <a:rPr lang="en-US" b="1" dirty="0"/>
              <a:t>de </a:t>
            </a:r>
            <a:r>
              <a:rPr lang="en-US" b="1" dirty="0" err="1"/>
              <a:t>teatru</a:t>
            </a:r>
            <a:endParaRPr lang="en-US" b="1" dirty="0"/>
          </a:p>
        </p:txBody>
      </p:sp>
      <p:sp>
        <p:nvSpPr>
          <p:cNvPr id="12" name="Title 2"/>
          <p:cNvSpPr txBox="1">
            <a:spLocks/>
          </p:cNvSpPr>
          <p:nvPr/>
        </p:nvSpPr>
        <p:spPr>
          <a:xfrm>
            <a:off x="381000" y="3124200"/>
            <a:ext cx="2057400" cy="6096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n-US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-1" y="3505200"/>
            <a:ext cx="6750017" cy="3124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o-RO" sz="2000" dirty="0" smtClean="0"/>
              <a:t>Colegiul </a:t>
            </a:r>
            <a:r>
              <a:rPr lang="ro-RO" sz="2000" dirty="0" err="1" smtClean="0"/>
              <a:t>Naţional</a:t>
            </a:r>
            <a:r>
              <a:rPr lang="ro-RO" sz="2000" dirty="0"/>
              <a:t> </a:t>
            </a:r>
            <a:r>
              <a:rPr lang="ro-RO" sz="2000" dirty="0" smtClean="0"/>
              <a:t>,,</a:t>
            </a:r>
            <a:r>
              <a:rPr lang="ro-RO" sz="2000" dirty="0" smtClean="0"/>
              <a:t>Emanuil </a:t>
            </a:r>
            <a:r>
              <a:rPr lang="ro-RO" sz="2000" dirty="0" err="1" smtClean="0"/>
              <a:t>Gojdu</a:t>
            </a:r>
            <a:r>
              <a:rPr lang="ro-RO" sz="2000" dirty="0" smtClean="0"/>
              <a:t>” s-a implicat în activități de </a:t>
            </a:r>
            <a:r>
              <a:rPr lang="en-US" sz="2000" dirty="0" err="1" smtClean="0"/>
              <a:t>caritate</a:t>
            </a:r>
            <a:r>
              <a:rPr lang="ro-RO" sz="2000" dirty="0" smtClean="0"/>
              <a:t>, singur sau în parteneriat cu alte </a:t>
            </a:r>
            <a:r>
              <a:rPr lang="ro-RO" sz="2000" dirty="0" err="1" smtClean="0"/>
              <a:t>instituţii</a:t>
            </a:r>
            <a:r>
              <a:rPr lang="ro-RO" sz="2000" dirty="0" smtClean="0"/>
              <a:t> </a:t>
            </a:r>
            <a:r>
              <a:rPr lang="ro-RO" sz="2000" dirty="0" err="1" smtClean="0"/>
              <a:t>şi</a:t>
            </a:r>
            <a:r>
              <a:rPr lang="ro-RO" sz="2000" dirty="0" smtClean="0"/>
              <a:t> ONG-uri, organizând spectacole sau </a:t>
            </a:r>
            <a:r>
              <a:rPr lang="ro-RO" sz="2000" dirty="0" smtClean="0"/>
              <a:t>târguri, </a:t>
            </a:r>
            <a:r>
              <a:rPr lang="ro-RO" sz="2000" dirty="0" smtClean="0"/>
              <a:t>care deseori au </a:t>
            </a:r>
            <a:r>
              <a:rPr lang="ro-RO" sz="2000" dirty="0" smtClean="0"/>
              <a:t>avut ca </a:t>
            </a:r>
            <a:r>
              <a:rPr lang="ro-RO" sz="2000" dirty="0" smtClean="0"/>
              <a:t>scop adunarea de </a:t>
            </a:r>
            <a:r>
              <a:rPr lang="ro-RO" sz="2000" dirty="0" smtClean="0"/>
              <a:t>fonduri</a:t>
            </a:r>
            <a:r>
              <a:rPr lang="ro-RO" sz="2000" dirty="0" smtClean="0"/>
              <a:t> </a:t>
            </a:r>
            <a:r>
              <a:rPr lang="ro-RO" sz="2000" dirty="0" smtClean="0"/>
              <a:t>pentru persoanele aflate în dificultate. </a:t>
            </a:r>
            <a:endParaRPr lang="en-US" sz="2000" dirty="0" smtClean="0"/>
          </a:p>
          <a:p>
            <a:pPr algn="just"/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801" y="5062537"/>
            <a:ext cx="3429000" cy="17954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417" y="3886200"/>
            <a:ext cx="2171700" cy="2895600"/>
          </a:xfrm>
          <a:prstGeom prst="rect">
            <a:avLst/>
          </a:prstGeom>
        </p:spPr>
      </p:pic>
      <p:pic>
        <p:nvPicPr>
          <p:cNvPr id="15" name="Picture 14" descr="Imagini pentru colegiul national emanuil gojdu premii"/>
          <p:cNvPicPr>
            <a:picLocks noChangeAspect="1" noChangeArrowheads="1"/>
          </p:cNvPicPr>
          <p:nvPr/>
        </p:nvPicPr>
        <p:blipFill>
          <a:blip r:embed="rId8">
            <a:lum bright="10000"/>
          </a:blip>
          <a:srcRect r="7463"/>
          <a:stretch>
            <a:fillRect/>
          </a:stretch>
        </p:blipFill>
        <p:spPr bwMode="auto">
          <a:xfrm>
            <a:off x="1447800" y="1191327"/>
            <a:ext cx="2429569" cy="17042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1186399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" y="761999"/>
            <a:ext cx="8775700" cy="4037013"/>
          </a:xfrm>
        </p:spPr>
        <p:txBody>
          <a:bodyPr>
            <a:normAutofit/>
          </a:bodyPr>
          <a:lstStyle/>
          <a:p>
            <a:pPr algn="just"/>
            <a:r>
              <a:rPr lang="vi-VN" sz="2400" dirty="0"/>
              <a:t>Inspirați de generozitatea moștenită de la distinsul nostru patron </a:t>
            </a:r>
            <a:r>
              <a:rPr lang="vi-VN" sz="2400" dirty="0" smtClean="0"/>
              <a:t>spiritual</a:t>
            </a:r>
            <a:r>
              <a:rPr lang="ro-RO" sz="2400" dirty="0" smtClean="0"/>
              <a:t>,</a:t>
            </a:r>
            <a:r>
              <a:rPr lang="vi-VN" sz="2400" dirty="0" smtClean="0"/>
              <a:t> </a:t>
            </a:r>
            <a:r>
              <a:rPr lang="ro-RO" sz="2400" dirty="0" err="1" smtClean="0"/>
              <a:t>gojdiștii</a:t>
            </a:r>
            <a:r>
              <a:rPr lang="ro-RO" sz="2400" dirty="0" smtClean="0"/>
              <a:t> </a:t>
            </a:r>
            <a:r>
              <a:rPr lang="vi-VN" sz="2400" dirty="0" smtClean="0"/>
              <a:t>au </a:t>
            </a:r>
            <a:r>
              <a:rPr lang="vi-VN" sz="2400" dirty="0"/>
              <a:t>demonstrat </a:t>
            </a:r>
            <a:r>
              <a:rPr lang="vi-VN" sz="2400" dirty="0" smtClean="0"/>
              <a:t>că </a:t>
            </a:r>
            <a:r>
              <a:rPr lang="vi-VN" sz="2400" dirty="0"/>
              <a:t>și-au însușit pe deplin una dintre cele mai importante valori ale spiritului gojdist, filantropia.</a:t>
            </a:r>
            <a:r>
              <a:rPr lang="ro-RO" sz="2400" dirty="0" smtClean="0"/>
              <a:t> </a:t>
            </a:r>
            <a:endParaRPr lang="en-US" sz="2400" dirty="0" smtClean="0"/>
          </a:p>
          <a:p>
            <a:pPr algn="just"/>
            <a:r>
              <a:rPr lang="ro-RO" sz="2400" dirty="0" smtClean="0"/>
              <a:t>Spre exemplu, în preajma sărbătorilor de Crăciun </a:t>
            </a:r>
            <a:r>
              <a:rPr lang="vi-VN" sz="2400" dirty="0" smtClean="0"/>
              <a:t>peste </a:t>
            </a:r>
            <a:r>
              <a:rPr lang="vi-VN" sz="2400" dirty="0"/>
              <a:t>o sută de elevi din </a:t>
            </a:r>
            <a:r>
              <a:rPr lang="ro-RO" sz="2400" dirty="0" smtClean="0"/>
              <a:t>diferite clase</a:t>
            </a:r>
            <a:r>
              <a:rPr lang="vi-VN" sz="2400" dirty="0" smtClean="0"/>
              <a:t> </a:t>
            </a:r>
            <a:r>
              <a:rPr lang="vi-VN" sz="2400" dirty="0"/>
              <a:t>au făcut o frumoasă surpriză colegilor lor mai mici, de la școala gimnazială din satul </a:t>
            </a:r>
            <a:r>
              <a:rPr lang="vi-VN" sz="2400" dirty="0" smtClean="0"/>
              <a:t>Talpoș</a:t>
            </a:r>
            <a:r>
              <a:rPr lang="ro-RO" sz="2400" dirty="0" smtClean="0"/>
              <a:t>. </a:t>
            </a:r>
            <a:r>
              <a:rPr lang="vi-VN" sz="2400" dirty="0" smtClean="0"/>
              <a:t>Le-au pregătit</a:t>
            </a:r>
            <a:r>
              <a:rPr lang="ro-RO" sz="2400" dirty="0" smtClean="0"/>
              <a:t> și împărțit</a:t>
            </a:r>
            <a:r>
              <a:rPr lang="vi-VN" sz="2400" dirty="0" smtClean="0"/>
              <a:t> </a:t>
            </a:r>
            <a:r>
              <a:rPr lang="vi-VN" sz="2400" dirty="0"/>
              <a:t>daruri, iar </a:t>
            </a:r>
            <a:r>
              <a:rPr lang="vi-VN" sz="2400" dirty="0" smtClean="0"/>
              <a:t>apoi </a:t>
            </a:r>
            <a:r>
              <a:rPr lang="vi-VN" sz="2400" dirty="0"/>
              <a:t>au pictat împreună clopoței pentru bradul de </a:t>
            </a:r>
            <a:r>
              <a:rPr lang="vi-VN" sz="2400" dirty="0" smtClean="0"/>
              <a:t>Crăciun</a:t>
            </a:r>
            <a:r>
              <a:rPr lang="ro-RO" sz="2400" dirty="0" smtClean="0"/>
              <a:t> și </a:t>
            </a:r>
            <a:r>
              <a:rPr lang="vi-VN" sz="2400" dirty="0" smtClean="0"/>
              <a:t>au </a:t>
            </a:r>
            <a:r>
              <a:rPr lang="vi-VN" sz="2400" dirty="0"/>
              <a:t>cântat </a:t>
            </a:r>
            <a:r>
              <a:rPr lang="vi-VN" sz="2400" dirty="0" smtClean="0"/>
              <a:t>colinde.</a:t>
            </a:r>
            <a:r>
              <a:rPr lang="ro-RO" sz="2400" dirty="0" smtClean="0"/>
              <a:t> Iar astfel de exemple nu sunt singulare.</a:t>
            </a: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8229600" cy="762000"/>
          </a:xfrm>
        </p:spPr>
        <p:txBody>
          <a:bodyPr/>
          <a:lstStyle/>
          <a:p>
            <a:r>
              <a:rPr lang="ro-RO" b="1" dirty="0" smtClean="0">
                <a:solidFill>
                  <a:srgbClr val="FF0000"/>
                </a:solidFill>
              </a:rPr>
              <a:t>Acte de filantropie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051" name="Picture 3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33501013"/>
            <a:ext cx="381000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emanuilgojduoradea.ro/wp-content/uploads/2014/01/t9-170x12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26331863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ttp://emanuilgojduoradea.ro/wp-content/uploads/2014/01/t8-170x120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-26057225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emanuilgojduoradea.ro/wp-content/uploads/2014/01/t7-170x120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-24960263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://emanuilgojduoradea.ro/wp-content/uploads/2014/01/t6-170x120.jp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-23863300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emanuilgojduoradea.ro/wp-content/uploads/2014/01/t5-170x120.jpg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-22766338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http://emanuilgojduoradea.ro/wp-content/uploads/2014/01/t4-170x120.jpg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-21669375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emanuilgojduoradea.ro/wp-content/uploads/2014/01/t3-170x120.jpg">
            <a:hlinkClick r:id="rId16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-20572413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http://emanuilgojduoradea.ro/wp-content/uploads/2014/01/t2-170x120.jpg">
            <a:hlinkClick r:id="rId18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-19475450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emanuilgojduoradea.ro/wp-content/uploads/2014/01/t1-170x120.jpg">
            <a:hlinkClick r:id="rId20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-18378488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http://emanuilgojduoradea.ro/wp-content/themes/grandcollege_v1-08/images/icon/dark/social/facebook-share.png">
            <a:hlinkClick r:id="rId22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-161845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emanuilgojduoradea.ro/wp-content/themes/grandcollege_v1-08/images/icon/dark/social/twitter-share.png">
            <a:hlinkClick r:id="rId24"/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-15087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http://emanuilgojduoradea.ro/wp-content/themes/grandcollege_v1-08/images/icon/dark/social/google-share.png">
            <a:hlinkClick r:id="rId26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-139906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emanuilgojduoradea.ro/wp-content/themes/grandcollege_v1-08/images/icon/dark/social/stumble-upon-share.png">
            <a:hlinkClick r:id="rId28"/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-128936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http://emanuilgojduoradea.ro/wp-content/themes/grandcollege_v1-08/images/icon/dark/social/my-space-share.png">
            <a:hlinkClick r:id="rId30"/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-117967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emanuilgojduoradea.ro/wp-content/themes/grandcollege_v1-08/images/icon/dark/social/delicious-share.png">
            <a:hlinkClick r:id="rId32"/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-10699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http://emanuilgojduoradea.ro/wp-content/themes/grandcollege_v1-08/images/icon/dark/social/digg-share.png">
            <a:hlinkClick r:id="rId34"/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-960278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://emanuilgojduoradea.ro/wp-content/themes/grandcollege_v1-08/images/icon/dark/social/reddit-share.png">
            <a:hlinkClick r:id="rId36"/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-85058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http://emanuilgojduoradea.ro/wp-content/themes/grandcollege_v1-08/images/icon/dark/social/linkedin-share.png">
            <a:hlinkClick r:id="rId38"/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-74088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://stats.wordpress.com/g.gif?host=emanuilgojduoradea.ro&amp;rand=0.10139450488548807&amp;v=ext&amp;j=1%3A2.9.3&amp;blog=61982468&amp;post=795&amp;tz=0&amp;ref=http%3A//emanuilgojduoradea.ro/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269875"/>
            <a:ext cx="57150" cy="4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http://emanuilgojduoradea.ro/wp-content/uploads/2014/01/t7.jp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97" y="4570412"/>
            <a:ext cx="2376911" cy="160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http://emanuilgojduoradea.ro/wp-content/uploads/2014/01/t9.jpg">
            <a:hlinkClick r:id="rId42"/>
          </p:cNvPr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19791363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http://emanuilgojduoradea.ro/wp-content/uploads/2014/01/t8.jpg">
            <a:hlinkClick r:id="rId42"/>
          </p:cNvPr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20888325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http://emanuilgojduoradea.ro/wp-content/uploads/2014/01/t7.jpg">
            <a:hlinkClick r:id="rId42"/>
          </p:cNvPr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21985288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27" descr="http://emanuilgojduoradea.ro/wp-content/uploads/2014/01/t6.jpg">
            <a:hlinkClick r:id="rId42"/>
          </p:cNvPr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23082250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http://emanuilgojduoradea.ro/wp-content/uploads/2014/01/t5.jpg">
            <a:hlinkClick r:id="rId42"/>
          </p:cNvPr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24179213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 descr="http://emanuilgojduoradea.ro/wp-content/uploads/2014/01/t4.jpg">
            <a:hlinkClick r:id="rId42"/>
          </p:cNvPr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25276175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http://emanuilgojduoradea.ro/wp-content/uploads/2014/01/t3.jpg">
            <a:hlinkClick r:id="rId42"/>
          </p:cNvPr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26373138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http://emanuilgojduoradea.ro/wp-content/uploads/2014/01/t2.jpg">
            <a:hlinkClick r:id="rId42"/>
          </p:cNvPr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27470100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http://emanuilgojduoradea.ro/wp-content/uploads/2014/01/t1.jpg">
            <a:hlinkClick r:id="rId42"/>
          </p:cNvPr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28567063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3" name="Picture 35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-33348613"/>
            <a:ext cx="381000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http://emanuilgojduoradea.ro/wp-content/uploads/2014/01/t9-170x12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-26179463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5" name="Picture 37" descr="http://emanuilgojduoradea.ro/wp-content/uploads/2014/01/t8-170x120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-25904825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http://emanuilgojduoradea.ro/wp-content/uploads/2014/01/t7-170x120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-24807863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7" name="Picture 39" descr="http://emanuilgojduoradea.ro/wp-content/uploads/2014/01/t6-170x120.jp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-23710900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http://emanuilgojduoradea.ro/wp-content/uploads/2014/01/t5-170x120.jpg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-22613938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9" name="Picture 41" descr="http://emanuilgojduoradea.ro/wp-content/uploads/2014/01/t4-170x120.jpg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-21516975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http://emanuilgojduoradea.ro/wp-content/uploads/2014/01/t3-170x120.jpg">
            <a:hlinkClick r:id="rId16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-20420013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1" name="Picture 43" descr="http://emanuilgojduoradea.ro/wp-content/uploads/2014/01/t2-170x120.jpg">
            <a:hlinkClick r:id="rId18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-19323050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http://emanuilgojduoradea.ro/wp-content/uploads/2014/01/t1-170x120.jpg">
            <a:hlinkClick r:id="rId20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-18226088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3" name="Picture 45" descr="http://emanuilgojduoradea.ro/wp-content/themes/grandcollege_v1-08/images/icon/dark/social/facebook-share.png">
            <a:hlinkClick r:id="rId22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-160321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 descr="http://emanuilgojduoradea.ro/wp-content/themes/grandcollege_v1-08/images/icon/dark/social/twitter-share.png">
            <a:hlinkClick r:id="rId24"/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-14935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5" name="Picture 47" descr="http://emanuilgojduoradea.ro/wp-content/themes/grandcollege_v1-08/images/icon/dark/social/google-share.png">
            <a:hlinkClick r:id="rId26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-138382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6" name="Picture 48" descr="http://emanuilgojduoradea.ro/wp-content/themes/grandcollege_v1-08/images/icon/dark/social/stumble-upon-share.png">
            <a:hlinkClick r:id="rId28"/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-12741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7" name="Picture 49" descr="http://emanuilgojduoradea.ro/wp-content/themes/grandcollege_v1-08/images/icon/dark/social/my-space-share.png">
            <a:hlinkClick r:id="rId30"/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-116443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8" name="Picture 50" descr="http://emanuilgojduoradea.ro/wp-content/themes/grandcollege_v1-08/images/icon/dark/social/delicious-share.png">
            <a:hlinkClick r:id="rId32"/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-10547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9" name="Picture 51" descr="http://emanuilgojduoradea.ro/wp-content/themes/grandcollege_v1-08/images/icon/dark/social/digg-share.png">
            <a:hlinkClick r:id="rId34"/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-945038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0" name="Picture 52" descr="http://emanuilgojduoradea.ro/wp-content/themes/grandcollege_v1-08/images/icon/dark/social/reddit-share.png">
            <a:hlinkClick r:id="rId36"/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-83534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1" name="Picture 53" descr="http://emanuilgojduoradea.ro/wp-content/themes/grandcollege_v1-08/images/icon/dark/social/linkedin-share.png">
            <a:hlinkClick r:id="rId38"/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-72564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2" name="Picture 54" descr="http://stats.wordpress.com/g.gif?host=emanuilgojduoradea.ro&amp;rand=0.10139450488548807&amp;v=ext&amp;j=1%3A2.9.3&amp;blog=61982468&amp;post=795&amp;tz=0&amp;ref=http%3A//emanuilgojduoradea.ro/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422275"/>
            <a:ext cx="57150" cy="4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3" name="Picture 55" descr="http://emanuilgojduoradea.ro/wp-content/uploads/2014/01/t8.jp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538661"/>
            <a:ext cx="2407319" cy="163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4" name="Picture 56" descr="http://emanuilgojduoradea.ro/wp-content/uploads/2014/01/t9.jpg">
            <a:hlinkClick r:id="rId42"/>
          </p:cNvPr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19943763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5" name="Picture 57" descr="http://emanuilgojduoradea.ro/wp-content/uploads/2014/01/t8.jpg">
            <a:hlinkClick r:id="rId42"/>
          </p:cNvPr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21040725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6" name="Picture 58" descr="http://emanuilgojduoradea.ro/wp-content/uploads/2014/01/t7.jpg">
            <a:hlinkClick r:id="rId42"/>
          </p:cNvPr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22137688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7" name="Picture 59" descr="http://emanuilgojduoradea.ro/wp-content/uploads/2014/01/t6.jpg">
            <a:hlinkClick r:id="rId42"/>
          </p:cNvPr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23234650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8" name="Picture 60" descr="http://emanuilgojduoradea.ro/wp-content/uploads/2014/01/t5.jpg">
            <a:hlinkClick r:id="rId42"/>
          </p:cNvPr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24331613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9" name="Picture 61" descr="http://emanuilgojduoradea.ro/wp-content/uploads/2014/01/t4.jpg">
            <a:hlinkClick r:id="rId42"/>
          </p:cNvPr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25428575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0" name="Picture 62" descr="http://emanuilgojduoradea.ro/wp-content/uploads/2014/01/t3.jpg">
            <a:hlinkClick r:id="rId42"/>
          </p:cNvPr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26525538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1" name="Picture 63" descr="http://emanuilgojduoradea.ro/wp-content/uploads/2014/01/t2.jpg">
            <a:hlinkClick r:id="rId42"/>
          </p:cNvPr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27622500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2" name="Picture 64" descr="http://emanuilgojduoradea.ro/wp-content/uploads/2014/01/t1.jpg">
            <a:hlinkClick r:id="rId42"/>
          </p:cNvPr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28719463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5" name="Picture 6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-33196213"/>
            <a:ext cx="381000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6" name="Picture 68" descr="http://emanuilgojduoradea.ro/wp-content/uploads/2014/01/t9-170x12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-26027063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7" name="Picture 69" descr="http://emanuilgojduoradea.ro/wp-content/uploads/2014/01/t8-170x120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-25752425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8" name="Picture 70" descr="http://emanuilgojduoradea.ro/wp-content/uploads/2014/01/t7-170x120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-24655463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9" name="Picture 71" descr="http://emanuilgojduoradea.ro/wp-content/uploads/2014/01/t6-170x120.jp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-23558500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0" name="Picture 72" descr="http://emanuilgojduoradea.ro/wp-content/uploads/2014/01/t5-170x120.jpg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-22461538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1" name="Picture 73" descr="http://emanuilgojduoradea.ro/wp-content/uploads/2014/01/t4-170x120.jpg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-21364575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2" name="Picture 74" descr="http://emanuilgojduoradea.ro/wp-content/uploads/2014/01/t3-170x120.jpg">
            <a:hlinkClick r:id="rId16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-20267613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3" name="Picture 75" descr="http://emanuilgojduoradea.ro/wp-content/uploads/2014/01/t2-170x120.jpg">
            <a:hlinkClick r:id="rId18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-19170650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4" name="Picture 76" descr="http://emanuilgojduoradea.ro/wp-content/uploads/2014/01/t1-170x120.jpg">
            <a:hlinkClick r:id="rId20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-18073688"/>
            <a:ext cx="1619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5" name="Picture 77" descr="http://emanuilgojduoradea.ro/wp-content/themes/grandcollege_v1-08/images/icon/dark/social/facebook-share.png">
            <a:hlinkClick r:id="rId22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-158797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6" name="Picture 78" descr="http://emanuilgojduoradea.ro/wp-content/themes/grandcollege_v1-08/images/icon/dark/social/twitter-share.png">
            <a:hlinkClick r:id="rId24"/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-14782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7" name="Picture 79" descr="http://emanuilgojduoradea.ro/wp-content/themes/grandcollege_v1-08/images/icon/dark/social/google-share.png">
            <a:hlinkClick r:id="rId26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-136858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8" name="Picture 80" descr="http://emanuilgojduoradea.ro/wp-content/themes/grandcollege_v1-08/images/icon/dark/social/stumble-upon-share.png">
            <a:hlinkClick r:id="rId28"/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-12588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9" name="Picture 81" descr="http://emanuilgojduoradea.ro/wp-content/themes/grandcollege_v1-08/images/icon/dark/social/my-space-share.png">
            <a:hlinkClick r:id="rId30"/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-114919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0" name="Picture 82" descr="http://emanuilgojduoradea.ro/wp-content/themes/grandcollege_v1-08/images/icon/dark/social/delicious-share.png">
            <a:hlinkClick r:id="rId32"/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-103949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1" name="Picture 83" descr="http://emanuilgojduoradea.ro/wp-content/themes/grandcollege_v1-08/images/icon/dark/social/digg-share.png">
            <a:hlinkClick r:id="rId34"/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-929798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2" name="Picture 84" descr="http://emanuilgojduoradea.ro/wp-content/themes/grandcollege_v1-08/images/icon/dark/social/reddit-share.png">
            <a:hlinkClick r:id="rId36"/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-8201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3" name="Picture 85" descr="http://emanuilgojduoradea.ro/wp-content/themes/grandcollege_v1-08/images/icon/dark/social/linkedin-share.png">
            <a:hlinkClick r:id="rId38"/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-71040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4" name="Picture 86" descr="http://stats.wordpress.com/g.gif?host=emanuilgojduoradea.ro&amp;rand=0.19239221834657017&amp;v=ext&amp;j=1%3A2.9.3&amp;blog=61982468&amp;post=795&amp;tz=0&amp;ref=http%3A//emanuilgojduoradea.ro/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574675"/>
            <a:ext cx="57150" cy="4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5" name="Picture 87" descr="http://emanuilgojduoradea.ro/wp-content/uploads/2014/01/t2.jpg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38661"/>
            <a:ext cx="2632126" cy="163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6" name="Picture 88" descr="http://emanuilgojduoradea.ro/wp-content/uploads/2014/01/t9.jpg">
            <a:hlinkClick r:id="rId42"/>
          </p:cNvPr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20096163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7" name="Picture 89" descr="http://emanuilgojduoradea.ro/wp-content/uploads/2014/01/t8.jpg">
            <a:hlinkClick r:id="rId42"/>
          </p:cNvPr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21193125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8" name="Picture 90" descr="http://emanuilgojduoradea.ro/wp-content/uploads/2014/01/t7.jpg">
            <a:hlinkClick r:id="rId42"/>
          </p:cNvPr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22290088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9" name="Picture 91" descr="http://emanuilgojduoradea.ro/wp-content/uploads/2014/01/t6.jpg">
            <a:hlinkClick r:id="rId42"/>
          </p:cNvPr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23387050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40" name="Picture 92" descr="http://emanuilgojduoradea.ro/wp-content/uploads/2014/01/t5.jpg">
            <a:hlinkClick r:id="rId42"/>
          </p:cNvPr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24484013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41" name="Picture 93" descr="http://emanuilgojduoradea.ro/wp-content/uploads/2014/01/t4.jpg">
            <a:hlinkClick r:id="rId42"/>
          </p:cNvPr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25580975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42" name="Picture 94" descr="http://emanuilgojduoradea.ro/wp-content/uploads/2014/01/t3.jpg">
            <a:hlinkClick r:id="rId42"/>
          </p:cNvPr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26677938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43" name="Picture 95" descr="http://emanuilgojduoradea.ro/wp-content/uploads/2014/01/t2.jpg">
            <a:hlinkClick r:id="rId42"/>
          </p:cNvPr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27774900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44" name="Picture 96" descr="http://emanuilgojduoradea.ro/wp-content/uploads/2014/01/t1.jpg">
            <a:hlinkClick r:id="rId42"/>
          </p:cNvPr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5" y="28871863"/>
            <a:ext cx="4762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70936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-228600"/>
            <a:ext cx="8229600" cy="1143000"/>
          </a:xfrm>
        </p:spPr>
        <p:txBody>
          <a:bodyPr>
            <a:normAutofit/>
          </a:bodyPr>
          <a:lstStyle/>
          <a:p>
            <a:r>
              <a:rPr b="1" dirty="0" err="1" smtClean="0">
                <a:solidFill>
                  <a:srgbClr val="FF0000"/>
                </a:solidFill>
              </a:rPr>
              <a:t>Ziua</a:t>
            </a:r>
            <a:r>
              <a:rPr b="1" dirty="0" smtClean="0">
                <a:solidFill>
                  <a:srgbClr val="FF0000"/>
                </a:solidFill>
              </a:rPr>
              <a:t> </a:t>
            </a:r>
            <a:r>
              <a:rPr lang="ro-RO" b="1" dirty="0" smtClean="0">
                <a:solidFill>
                  <a:srgbClr val="FF0000"/>
                </a:solidFill>
              </a:rPr>
              <a:t>Ș</a:t>
            </a:r>
            <a:r>
              <a:rPr b="1" dirty="0" err="1" smtClean="0">
                <a:solidFill>
                  <a:srgbClr val="FF0000"/>
                </a:solidFill>
              </a:rPr>
              <a:t>colii</a:t>
            </a:r>
            <a:r>
              <a:rPr lang="ro-RO" b="1" dirty="0" smtClean="0">
                <a:solidFill>
                  <a:srgbClr val="FF0000"/>
                </a:solidFill>
              </a:rPr>
              <a:t>- 100 ani de tradiție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146" y="838200"/>
            <a:ext cx="5694853" cy="3368771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en-US" sz="3800" dirty="0"/>
              <a:t>	</a:t>
            </a:r>
            <a:r>
              <a:rPr lang="en-US" sz="3800" dirty="0" err="1" smtClean="0"/>
              <a:t>Ziua</a:t>
            </a:r>
            <a:r>
              <a:rPr lang="en-US" sz="3800" dirty="0" smtClean="0"/>
              <a:t> </a:t>
            </a:r>
            <a:r>
              <a:rPr lang="en-US" sz="3800" dirty="0" err="1" smtClean="0"/>
              <a:t>patronului</a:t>
            </a:r>
            <a:r>
              <a:rPr lang="en-US" sz="3800" dirty="0" smtClean="0"/>
              <a:t> spiritual </a:t>
            </a:r>
            <a:r>
              <a:rPr lang="en-US" sz="3800" dirty="0" err="1" smtClean="0"/>
              <a:t>sau</a:t>
            </a:r>
            <a:r>
              <a:rPr lang="en-US" sz="3800" dirty="0" smtClean="0"/>
              <a:t> </a:t>
            </a:r>
            <a:r>
              <a:rPr lang="ro-RO" sz="3800" dirty="0" err="1"/>
              <a:t>Z</a:t>
            </a:r>
            <a:r>
              <a:rPr lang="en-US" sz="3800" dirty="0" err="1" smtClean="0"/>
              <a:t>iua</a:t>
            </a:r>
            <a:r>
              <a:rPr lang="en-US" sz="3800" dirty="0" smtClean="0"/>
              <a:t> </a:t>
            </a:r>
            <a:r>
              <a:rPr lang="en-US" sz="3800" dirty="0" err="1" smtClean="0"/>
              <a:t>şcolii</a:t>
            </a:r>
            <a:r>
              <a:rPr lang="ro-RO" sz="3800" dirty="0" smtClean="0"/>
              <a:t> </a:t>
            </a:r>
            <a:r>
              <a:rPr lang="en-US" sz="3800" dirty="0" err="1" smtClean="0"/>
              <a:t>este</a:t>
            </a:r>
            <a:r>
              <a:rPr lang="en-US" sz="3800" dirty="0" smtClean="0"/>
              <a:t> s</a:t>
            </a:r>
            <a:r>
              <a:rPr lang="ro-RO" sz="3800" dirty="0" smtClean="0"/>
              <a:t>ă</a:t>
            </a:r>
            <a:r>
              <a:rPr lang="en-US" sz="3800" dirty="0" err="1" smtClean="0"/>
              <a:t>rb</a:t>
            </a:r>
            <a:r>
              <a:rPr lang="ro-RO" sz="3800" dirty="0" smtClean="0"/>
              <a:t>ă</a:t>
            </a:r>
            <a:r>
              <a:rPr lang="en-US" sz="3800" dirty="0" err="1" smtClean="0"/>
              <a:t>torit</a:t>
            </a:r>
            <a:r>
              <a:rPr lang="vi-VN" sz="3800" dirty="0" smtClean="0"/>
              <a:t>ă</a:t>
            </a:r>
            <a:r>
              <a:rPr lang="en-US" sz="3800" dirty="0" smtClean="0"/>
              <a:t> </a:t>
            </a:r>
            <a:r>
              <a:rPr lang="en-US" sz="3800" dirty="0" err="1" smtClean="0"/>
              <a:t>în</a:t>
            </a:r>
            <a:r>
              <a:rPr lang="en-US" sz="3800" dirty="0" smtClean="0"/>
              <a:t> </a:t>
            </a:r>
            <a:r>
              <a:rPr lang="en-US" sz="3800" dirty="0" err="1" smtClean="0"/>
              <a:t>fiecare</a:t>
            </a:r>
            <a:r>
              <a:rPr lang="en-US" sz="3800" dirty="0" smtClean="0"/>
              <a:t> an de c</a:t>
            </a:r>
            <a:r>
              <a:rPr lang="vi-VN" sz="3800" dirty="0" smtClean="0"/>
              <a:t>ă</a:t>
            </a:r>
            <a:r>
              <a:rPr lang="en-US" sz="3800" dirty="0" err="1" smtClean="0"/>
              <a:t>tre</a:t>
            </a:r>
            <a:r>
              <a:rPr lang="en-US" sz="3800" dirty="0" smtClean="0"/>
              <a:t> </a:t>
            </a:r>
            <a:r>
              <a:rPr lang="en-US" sz="3800" dirty="0" err="1" smtClean="0"/>
              <a:t>elevii</a:t>
            </a:r>
            <a:r>
              <a:rPr lang="en-US" sz="3800" dirty="0" smtClean="0"/>
              <a:t> </a:t>
            </a:r>
            <a:r>
              <a:rPr lang="en-US" sz="3800" dirty="0" err="1" smtClean="0"/>
              <a:t>şi</a:t>
            </a:r>
            <a:r>
              <a:rPr lang="en-US" sz="3800" dirty="0" smtClean="0"/>
              <a:t> </a:t>
            </a:r>
            <a:r>
              <a:rPr lang="en-US" sz="3800" dirty="0" err="1" smtClean="0"/>
              <a:t>profesorii</a:t>
            </a:r>
            <a:r>
              <a:rPr lang="en-US" sz="3800" dirty="0" smtClean="0"/>
              <a:t> </a:t>
            </a:r>
            <a:r>
              <a:rPr lang="en-US" sz="3800" dirty="0" err="1" smtClean="0"/>
              <a:t>colegiului</a:t>
            </a:r>
            <a:r>
              <a:rPr lang="en-US" sz="3800" dirty="0" smtClean="0"/>
              <a:t>.</a:t>
            </a:r>
            <a:r>
              <a:rPr lang="ro-RO" sz="3800" dirty="0" smtClean="0"/>
              <a:t>  </a:t>
            </a:r>
          </a:p>
          <a:p>
            <a:pPr marL="82296" indent="0">
              <a:buNone/>
            </a:pPr>
            <a:r>
              <a:rPr lang="en-US" sz="3800" dirty="0" smtClean="0"/>
              <a:t>	</a:t>
            </a:r>
            <a:r>
              <a:rPr lang="ro-RO" sz="3800" dirty="0" smtClean="0"/>
              <a:t>În anul școlar 2019-2020 colegiul omagiaz</a:t>
            </a:r>
            <a:r>
              <a:rPr lang="ro-RO" sz="3800" dirty="0"/>
              <a:t>ă</a:t>
            </a:r>
            <a:r>
              <a:rPr lang="ro-RO" sz="3800" dirty="0" smtClean="0"/>
              <a:t> 100 de ani de existență. </a:t>
            </a:r>
            <a:r>
              <a:rPr lang="vi-VN" sz="3800" dirty="0" smtClean="0"/>
              <a:t> </a:t>
            </a:r>
            <a:endParaRPr lang="en-US" sz="3800" dirty="0" smtClean="0"/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304800" y="4495800"/>
            <a:ext cx="5410200" cy="213360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endParaRPr lang="en-US" sz="2400" dirty="0"/>
          </a:p>
        </p:txBody>
      </p:sp>
      <p:pic>
        <p:nvPicPr>
          <p:cNvPr id="4098" name="Picture 2" descr="http://emanuilgojduoradea.ro/wp-content/uploads/2014/10/IMG_0502-1024x6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147" y="838200"/>
            <a:ext cx="2733964" cy="182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emanuilgojduoradea.ro/wp-content/uploads/2014/10/IMG_0670-1024x6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148" y="4623718"/>
            <a:ext cx="2733964" cy="184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147" y="2626302"/>
            <a:ext cx="2733964" cy="20504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321879"/>
            <a:ext cx="4038600" cy="2444838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dirty="0" smtClean="0">
                <a:solidFill>
                  <a:srgbClr val="FF0000"/>
                </a:solidFill>
              </a:rPr>
              <a:t>Centenarul </a:t>
            </a:r>
            <a:r>
              <a:rPr lang="ro-RO" b="1" dirty="0">
                <a:solidFill>
                  <a:srgbClr val="FF0000"/>
                </a:solidFill>
              </a:rPr>
              <a:t>M</a:t>
            </a:r>
            <a:r>
              <a:rPr lang="ro-RO" b="1" dirty="0" smtClean="0">
                <a:solidFill>
                  <a:srgbClr val="FF0000"/>
                </a:solidFill>
              </a:rPr>
              <a:t>arii Uniri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ro-RO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989" y="1848678"/>
            <a:ext cx="4809011" cy="3212687"/>
          </a:xfrm>
          <a:prstGeom prst="rect">
            <a:avLst/>
          </a:prstGeom>
        </p:spPr>
      </p:pic>
      <p:pic>
        <p:nvPicPr>
          <p:cNvPr id="5" name="Picture 4" descr="IMG_4207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198" y="1848678"/>
            <a:ext cx="4326202" cy="324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102379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76200"/>
            <a:ext cx="7924800" cy="1219200"/>
          </a:xfrm>
        </p:spPr>
        <p:txBody>
          <a:bodyPr>
            <a:normAutofit fontScale="90000"/>
          </a:bodyPr>
          <a:lstStyle/>
          <a:p>
            <a:r>
              <a:rPr b="1" dirty="0" err="1" smtClean="0">
                <a:solidFill>
                  <a:srgbClr val="FF0000"/>
                </a:solidFill>
              </a:rPr>
              <a:t>Cartea</a:t>
            </a:r>
            <a:r>
              <a:rPr b="1" dirty="0" smtClean="0">
                <a:solidFill>
                  <a:srgbClr val="FF0000"/>
                </a:solidFill>
              </a:rPr>
              <a:t> de </a:t>
            </a:r>
            <a:r>
              <a:rPr b="1" dirty="0" err="1" smtClean="0">
                <a:solidFill>
                  <a:srgbClr val="FF0000"/>
                </a:solidFill>
              </a:rPr>
              <a:t>aur</a:t>
            </a:r>
            <a:r>
              <a:rPr b="1" dirty="0" smtClean="0">
                <a:solidFill>
                  <a:srgbClr val="FF0000"/>
                </a:solidFill>
              </a:rPr>
              <a:t> </a:t>
            </a:r>
            <a:r>
              <a:rPr b="1" dirty="0" err="1" smtClean="0">
                <a:solidFill>
                  <a:srgbClr val="FF0000"/>
                </a:solidFill>
              </a:rPr>
              <a:t>ilustrat</a:t>
            </a:r>
            <a:r>
              <a:rPr lang="ro-RO" b="1" dirty="0" smtClean="0">
                <a:solidFill>
                  <a:srgbClr val="FF0000"/>
                </a:solidFill>
              </a:rPr>
              <a:t>ă</a:t>
            </a:r>
            <a:r>
              <a:rPr b="1" dirty="0" smtClean="0">
                <a:solidFill>
                  <a:srgbClr val="FF0000"/>
                </a:solidFill>
              </a:rPr>
              <a:t> </a:t>
            </a:r>
            <a:br>
              <a:rPr b="1" dirty="0" smtClean="0">
                <a:solidFill>
                  <a:srgbClr val="FF0000"/>
                </a:solidFill>
              </a:rPr>
            </a:br>
            <a:r>
              <a:rPr b="1" dirty="0" smtClean="0">
                <a:solidFill>
                  <a:srgbClr val="FF0000"/>
                </a:solidFill>
              </a:rPr>
              <a:t>"Emil I. Ro</a:t>
            </a:r>
            <a:r>
              <a:rPr lang="ro-RO" b="1" dirty="0" smtClean="0">
                <a:solidFill>
                  <a:srgbClr val="FF0000"/>
                </a:solidFill>
              </a:rPr>
              <a:t>ș</a:t>
            </a:r>
            <a:r>
              <a:rPr b="1" dirty="0" err="1" smtClean="0">
                <a:solidFill>
                  <a:srgbClr val="FF0000"/>
                </a:solidFill>
              </a:rPr>
              <a:t>escu</a:t>
            </a:r>
            <a:r>
              <a:rPr b="1" dirty="0" smtClean="0">
                <a:solidFill>
                  <a:srgbClr val="FF0000"/>
                </a:solidFill>
              </a:rPr>
              <a:t>"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90600" y="1447800"/>
            <a:ext cx="7772400" cy="1752600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en-US" dirty="0" smtClean="0"/>
              <a:t>Emil I. Ro</a:t>
            </a:r>
            <a:r>
              <a:rPr lang="ro-RO" dirty="0" smtClean="0"/>
              <a:t>ș</a:t>
            </a:r>
            <a:r>
              <a:rPr lang="en-US" dirty="0" err="1" smtClean="0"/>
              <a:t>escu</a:t>
            </a:r>
            <a:r>
              <a:rPr lang="en-US" dirty="0" smtClean="0"/>
              <a:t> a </a:t>
            </a:r>
            <a:r>
              <a:rPr lang="en-US" dirty="0" err="1" smtClean="0"/>
              <a:t>fost</a:t>
            </a:r>
            <a:r>
              <a:rPr lang="en-US" dirty="0" smtClean="0"/>
              <a:t> </a:t>
            </a:r>
            <a:r>
              <a:rPr lang="en-US" dirty="0" err="1" smtClean="0"/>
              <a:t>elev</a:t>
            </a:r>
            <a:r>
              <a:rPr lang="en-US" dirty="0" smtClean="0"/>
              <a:t>, </a:t>
            </a:r>
            <a:r>
              <a:rPr lang="en-US" dirty="0" err="1" smtClean="0"/>
              <a:t>apoi</a:t>
            </a:r>
            <a:r>
              <a:rPr lang="en-US" dirty="0" smtClean="0"/>
              <a:t> </a:t>
            </a:r>
            <a:r>
              <a:rPr lang="en-US" dirty="0" err="1" smtClean="0"/>
              <a:t>profesor</a:t>
            </a:r>
            <a:r>
              <a:rPr lang="en-US" dirty="0" smtClean="0"/>
              <a:t> al </a:t>
            </a:r>
            <a:r>
              <a:rPr lang="en-US" dirty="0" err="1" smtClean="0"/>
              <a:t>liceului</a:t>
            </a:r>
            <a:r>
              <a:rPr lang="en-US" dirty="0" smtClean="0"/>
              <a:t> </a:t>
            </a:r>
            <a:r>
              <a:rPr lang="ro-RO" dirty="0" smtClean="0"/>
              <a:t>„</a:t>
            </a:r>
            <a:r>
              <a:rPr lang="en-US" dirty="0" err="1" smtClean="0"/>
              <a:t>Emanuil</a:t>
            </a:r>
            <a:r>
              <a:rPr lang="en-US" dirty="0" smtClean="0"/>
              <a:t> </a:t>
            </a:r>
            <a:r>
              <a:rPr lang="en-US" dirty="0" err="1" smtClean="0"/>
              <a:t>Gojdu</a:t>
            </a:r>
            <a:r>
              <a:rPr lang="en-US" dirty="0" smtClean="0"/>
              <a:t>”.</a:t>
            </a:r>
            <a:r>
              <a:rPr lang="ro-RO" dirty="0" smtClean="0"/>
              <a:t> </a:t>
            </a:r>
            <a:r>
              <a:rPr lang="en-US" dirty="0" err="1" smtClean="0"/>
              <a:t>Interesat</a:t>
            </a:r>
            <a:r>
              <a:rPr lang="en-US" dirty="0" smtClean="0"/>
              <a:t> de </a:t>
            </a:r>
            <a:r>
              <a:rPr lang="en-US" dirty="0" err="1" smtClean="0"/>
              <a:t>îmbog</a:t>
            </a:r>
            <a:r>
              <a:rPr lang="ro-RO" dirty="0" err="1" smtClean="0"/>
              <a:t>ă</a:t>
            </a:r>
            <a:r>
              <a:rPr lang="ro-RO" dirty="0" err="1"/>
              <a:t>ț</a:t>
            </a:r>
            <a:r>
              <a:rPr lang="en-US" dirty="0" err="1" smtClean="0"/>
              <a:t>irea</a:t>
            </a:r>
            <a:r>
              <a:rPr lang="en-US" dirty="0" smtClean="0"/>
              <a:t> </a:t>
            </a:r>
            <a:r>
              <a:rPr lang="en-US" dirty="0" err="1" smtClean="0"/>
              <a:t>patrimoniului</a:t>
            </a:r>
            <a:r>
              <a:rPr lang="en-US" dirty="0" smtClean="0"/>
              <a:t> </a:t>
            </a:r>
            <a:r>
              <a:rPr lang="en-US" dirty="0" err="1" smtClean="0"/>
              <a:t>documentar</a:t>
            </a:r>
            <a:r>
              <a:rPr lang="en-US" dirty="0" smtClean="0"/>
              <a:t> </a:t>
            </a:r>
            <a:r>
              <a:rPr lang="en-US" dirty="0" err="1" smtClean="0"/>
              <a:t>şi</a:t>
            </a:r>
            <a:r>
              <a:rPr lang="en-US" dirty="0" smtClean="0"/>
              <a:t> publicist al </a:t>
            </a:r>
            <a:r>
              <a:rPr lang="en-US" dirty="0" err="1" smtClean="0"/>
              <a:t>liceului</a:t>
            </a:r>
            <a:r>
              <a:rPr lang="en-US" dirty="0" smtClean="0"/>
              <a:t>, </a:t>
            </a:r>
            <a:r>
              <a:rPr lang="en-US" dirty="0" err="1" smtClean="0"/>
              <a:t>fondează</a:t>
            </a:r>
            <a:r>
              <a:rPr lang="en-US" dirty="0" smtClean="0"/>
              <a:t> “</a:t>
            </a:r>
            <a:r>
              <a:rPr lang="en-US" dirty="0" err="1" smtClean="0"/>
              <a:t>Cartea</a:t>
            </a:r>
            <a:r>
              <a:rPr lang="en-US" dirty="0" smtClean="0"/>
              <a:t> de </a:t>
            </a:r>
            <a:r>
              <a:rPr lang="en-US" dirty="0" err="1" smtClean="0"/>
              <a:t>aur</a:t>
            </a:r>
            <a:r>
              <a:rPr lang="en-US" dirty="0" smtClean="0"/>
              <a:t> </a:t>
            </a:r>
            <a:r>
              <a:rPr lang="en-US" dirty="0" err="1" smtClean="0"/>
              <a:t>ilustrat</a:t>
            </a:r>
            <a:r>
              <a:rPr lang="ro-RO" dirty="0"/>
              <a:t>ă</a:t>
            </a:r>
            <a:r>
              <a:rPr lang="en-US" dirty="0" smtClean="0"/>
              <a:t>”, un </a:t>
            </a:r>
            <a:r>
              <a:rPr lang="en-US" dirty="0" err="1" smtClean="0"/>
              <a:t>adevărat</a:t>
            </a:r>
            <a:r>
              <a:rPr lang="en-US" dirty="0" smtClean="0"/>
              <a:t> </a:t>
            </a:r>
            <a:r>
              <a:rPr lang="ro-RO" dirty="0" smtClean="0"/>
              <a:t>„</a:t>
            </a:r>
            <a:r>
              <a:rPr lang="en-US" dirty="0" err="1" smtClean="0"/>
              <a:t>muzeu</a:t>
            </a:r>
            <a:r>
              <a:rPr lang="en-US" dirty="0" smtClean="0"/>
              <a:t>” al </a:t>
            </a:r>
            <a:r>
              <a:rPr lang="en-US" dirty="0" err="1" smtClean="0"/>
              <a:t>şcolii</a:t>
            </a:r>
            <a:r>
              <a:rPr lang="en-US" dirty="0" smtClean="0"/>
              <a:t>.</a:t>
            </a:r>
            <a:endParaRPr lang="ro-RO" dirty="0" smtClean="0"/>
          </a:p>
          <a:p>
            <a:pPr marL="82296" indent="0">
              <a:buNone/>
            </a:pPr>
            <a:endParaRPr lang="ro-RO" dirty="0" smtClean="0"/>
          </a:p>
          <a:p>
            <a:endParaRPr lang="en-US" dirty="0"/>
          </a:p>
        </p:txBody>
      </p:sp>
      <p:pic>
        <p:nvPicPr>
          <p:cNvPr id="9219" name="Picture 3" descr="C:\Documents and Settings\All Users\Documents\My Pictures\Kodak Pictures\2014-04-26\100_4756.jpg"/>
          <p:cNvPicPr>
            <a:picLocks noChangeAspect="1" noChangeArrowheads="1"/>
          </p:cNvPicPr>
          <p:nvPr/>
        </p:nvPicPr>
        <p:blipFill>
          <a:blip r:embed="rId2" cstate="print"/>
          <a:srcRect t="25000" b="22223"/>
          <a:stretch>
            <a:fillRect/>
          </a:stretch>
        </p:blipFill>
        <p:spPr bwMode="auto">
          <a:xfrm rot="21423838">
            <a:off x="5597283" y="59853"/>
            <a:ext cx="3650736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C:\Documents and Settings\florin\My Documents\Downloads\emi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35201" y="3200401"/>
            <a:ext cx="2755999" cy="3581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5845100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b="1" dirty="0" err="1" smtClean="0">
                <a:solidFill>
                  <a:srgbClr val="FF0000"/>
                </a:solidFill>
              </a:rPr>
              <a:t>Revista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ro-RO" b="1" dirty="0" err="1" smtClean="0">
                <a:solidFill>
                  <a:srgbClr val="FF0000"/>
                </a:solidFill>
              </a:rPr>
              <a:t>ș</a:t>
            </a:r>
            <a:r>
              <a:rPr lang="en-US" b="1" dirty="0" err="1" smtClean="0">
                <a:solidFill>
                  <a:srgbClr val="FF0000"/>
                </a:solidFill>
              </a:rPr>
              <a:t>colii</a:t>
            </a:r>
            <a:endParaRPr lang="ro-RO" b="1" dirty="0">
              <a:solidFill>
                <a:srgbClr val="FF0000"/>
              </a:solidFill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285750" y="1428750"/>
            <a:ext cx="5214938" cy="5214938"/>
          </a:xfrm>
        </p:spPr>
        <p:txBody>
          <a:bodyPr>
            <a:normAutofit/>
          </a:bodyPr>
          <a:lstStyle/>
          <a:p>
            <a:pPr marL="82296" indent="0" eaLnBrk="1" hangingPunct="1">
              <a:lnSpc>
                <a:spcPct val="80000"/>
              </a:lnSpc>
              <a:buNone/>
            </a:pPr>
            <a:r>
              <a:rPr lang="en-US" sz="2200" dirty="0" err="1" smtClean="0"/>
              <a:t>Revista</a:t>
            </a:r>
            <a:r>
              <a:rPr lang="en-US" sz="2200" dirty="0" smtClean="0"/>
              <a:t> </a:t>
            </a:r>
            <a:r>
              <a:rPr lang="ro-RO" sz="2200" dirty="0" smtClean="0"/>
              <a:t>școlii „Țara </a:t>
            </a:r>
            <a:r>
              <a:rPr lang="ro-RO" sz="2200" dirty="0" err="1" smtClean="0"/>
              <a:t>visurilo</a:t>
            </a:r>
            <a:r>
              <a:rPr lang="en-US" sz="2200" dirty="0" smtClean="0"/>
              <a:t>r</a:t>
            </a:r>
            <a:r>
              <a:rPr lang="ro-RO" sz="2200" dirty="0" smtClean="0"/>
              <a:t> noastre” este o altă modalitate prin care colegiul își face remarcată prezența în spațiul jurnalistic al comunității.</a:t>
            </a:r>
          </a:p>
          <a:p>
            <a:pPr marL="82296" indent="0" eaLnBrk="1" hangingPunct="1">
              <a:lnSpc>
                <a:spcPct val="80000"/>
              </a:lnSpc>
              <a:buNone/>
            </a:pPr>
            <a:endParaRPr lang="en-US" sz="2200" dirty="0" smtClean="0"/>
          </a:p>
          <a:p>
            <a:pPr marL="82296" indent="0">
              <a:lnSpc>
                <a:spcPct val="80000"/>
              </a:lnSpc>
              <a:buNone/>
            </a:pPr>
            <a:r>
              <a:rPr lang="ro-RO" sz="2200" dirty="0" smtClean="0"/>
              <a:t>În data de 01.12.1937  va vedea lumina tiparului revista: </a:t>
            </a:r>
            <a:r>
              <a:rPr lang="ro-RO" sz="2200" i="1" dirty="0" smtClean="0"/>
              <a:t>„Țara visurilor noastre”</a:t>
            </a:r>
            <a:r>
              <a:rPr lang="ro-RO" sz="2200" dirty="0" smtClean="0"/>
              <a:t>,  întemeiată de Augustin Cosma</a:t>
            </a:r>
            <a:r>
              <a:rPr lang="ro-RO" sz="2000" dirty="0" smtClean="0"/>
              <a:t>. </a:t>
            </a:r>
            <a:endParaRPr lang="ro-RO" sz="1800" dirty="0" smtClean="0"/>
          </a:p>
          <a:p>
            <a:pPr marL="82296" indent="0">
              <a:lnSpc>
                <a:spcPct val="80000"/>
              </a:lnSpc>
              <a:buNone/>
            </a:pPr>
            <a:r>
              <a:rPr lang="ro-RO" sz="2400" b="1" dirty="0" smtClean="0">
                <a:solidFill>
                  <a:schemeClr val="tx2">
                    <a:lumMod val="90000"/>
                  </a:schemeClr>
                </a:solidFill>
              </a:rPr>
              <a:t>                </a:t>
            </a:r>
            <a:endParaRPr lang="en-US" sz="2400" b="1" dirty="0" smtClean="0">
              <a:solidFill>
                <a:schemeClr val="tx2">
                  <a:lumMod val="90000"/>
                </a:schemeClr>
              </a:solidFill>
            </a:endParaRPr>
          </a:p>
          <a:p>
            <a:pPr marL="82296" indent="0">
              <a:lnSpc>
                <a:spcPct val="80000"/>
              </a:lnSpc>
              <a:buNone/>
            </a:pPr>
            <a:r>
              <a:rPr lang="ro-RO" sz="2400" b="1" dirty="0" smtClean="0">
                <a:solidFill>
                  <a:schemeClr val="tx2">
                    <a:lumMod val="90000"/>
                  </a:schemeClr>
                </a:solidFill>
              </a:rPr>
              <a:t>  </a:t>
            </a:r>
            <a:r>
              <a:rPr lang="en-US" sz="2400" b="1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tx2">
                    <a:lumMod val="90000"/>
                  </a:schemeClr>
                </a:solidFill>
              </a:rPr>
              <a:t>           </a:t>
            </a:r>
            <a:r>
              <a:rPr lang="ro-RO" sz="3600" b="1" dirty="0" smtClean="0">
                <a:solidFill>
                  <a:srgbClr val="FF0000"/>
                </a:solidFill>
              </a:rPr>
              <a:t>Ziarul școlii</a:t>
            </a:r>
          </a:p>
          <a:p>
            <a:pPr marL="82296" indent="0">
              <a:lnSpc>
                <a:spcPct val="80000"/>
              </a:lnSpc>
              <a:buNone/>
            </a:pPr>
            <a:endParaRPr lang="ro-RO" sz="2400" b="1" dirty="0">
              <a:solidFill>
                <a:schemeClr val="tx2">
                  <a:lumMod val="90000"/>
                </a:schemeClr>
              </a:solidFill>
            </a:endParaRPr>
          </a:p>
          <a:p>
            <a:pPr marL="82296" indent="0">
              <a:lnSpc>
                <a:spcPct val="80000"/>
              </a:lnSpc>
              <a:buNone/>
            </a:pPr>
            <a:r>
              <a:rPr lang="ro-RO" sz="2200" dirty="0" smtClean="0"/>
              <a:t>De </a:t>
            </a:r>
            <a:r>
              <a:rPr lang="ro-RO" sz="2200" dirty="0"/>
              <a:t>dimensiuni mai reduse, dar cu o apariție mai frecventă, este și ziarul școlii „</a:t>
            </a:r>
            <a:r>
              <a:rPr lang="ro-RO" sz="2200" dirty="0" err="1"/>
              <a:t>Gojdiștii</a:t>
            </a:r>
            <a:r>
              <a:rPr lang="ro-RO" sz="2200" dirty="0"/>
              <a:t>”, fiind o nouă modalitate de afirmare și manifestare în spațiul publicistic orădean</a:t>
            </a:r>
            <a:r>
              <a:rPr lang="ro-RO" sz="2000" dirty="0"/>
              <a:t>.</a:t>
            </a:r>
            <a:endParaRPr lang="en-US" sz="2000" dirty="0"/>
          </a:p>
          <a:p>
            <a:pPr marL="82296" indent="0">
              <a:lnSpc>
                <a:spcPct val="80000"/>
              </a:lnSpc>
              <a:buNone/>
            </a:pPr>
            <a:endParaRPr lang="ro-RO" sz="2200" dirty="0" smtClean="0"/>
          </a:p>
        </p:txBody>
      </p:sp>
      <p:pic>
        <p:nvPicPr>
          <p:cNvPr id="2052" name="Picture 4" descr="http://www.ovidan.ro/images/articles/articles_1_11754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303" y="3428999"/>
            <a:ext cx="2541697" cy="341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ini pentru tara visurilor noastre 1937"/>
          <p:cNvPicPr>
            <a:picLocks noChangeAspect="1" noChangeArrowheads="1"/>
          </p:cNvPicPr>
          <p:nvPr/>
        </p:nvPicPr>
        <p:blipFill>
          <a:blip r:embed="rId3"/>
          <a:srcRect l="13333" t="-1333" r="12000"/>
          <a:stretch>
            <a:fillRect/>
          </a:stretch>
        </p:blipFill>
        <p:spPr bwMode="auto">
          <a:xfrm>
            <a:off x="5861209" y="76200"/>
            <a:ext cx="2520791" cy="331766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228600"/>
            <a:ext cx="8336280" cy="1143000"/>
          </a:xfrm>
        </p:spPr>
        <p:txBody>
          <a:bodyPr>
            <a:normAutofit fontScale="90000"/>
          </a:bodyPr>
          <a:lstStyle/>
          <a:p>
            <a:r>
              <a:rPr lang="ro-RO" b="1" dirty="0" smtClean="0">
                <a:solidFill>
                  <a:srgbClr val="FF0000"/>
                </a:solidFill>
              </a:rPr>
              <a:t>BIBLIOTECA „AUGUSTIN COSMA”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4107180" cy="4038600"/>
          </a:xfrm>
        </p:spPr>
        <p:txBody>
          <a:bodyPr>
            <a:normAutofit fontScale="92500" lnSpcReduction="20000"/>
          </a:bodyPr>
          <a:lstStyle/>
          <a:p>
            <a:r>
              <a:rPr lang="ro-RO" dirty="0" smtClean="0"/>
              <a:t>În memoria profesorului Augustin Cosma, biblioteca liceului îi poartă </a:t>
            </a:r>
            <a:r>
              <a:rPr lang="ro-RO" dirty="0" smtClean="0"/>
              <a:t>numele</a:t>
            </a:r>
            <a:r>
              <a:rPr lang="ro-RO" dirty="0" smtClean="0"/>
              <a:t> din anul</a:t>
            </a:r>
            <a:r>
              <a:rPr lang="ro-RO" dirty="0" smtClean="0"/>
              <a:t> 2018. Tot din acest moment, </a:t>
            </a:r>
            <a:r>
              <a:rPr lang="ro-RO" dirty="0" smtClean="0"/>
              <a:t>biblioteca are o nouă formă, ea fiind complet renovată.</a:t>
            </a:r>
            <a:endParaRPr lang="ro-RO" dirty="0" smtClean="0"/>
          </a:p>
        </p:txBody>
      </p:sp>
      <p:pic>
        <p:nvPicPr>
          <p:cNvPr id="5" name="Picture 2" descr="Imagini pentru colegiul national emanuil gojdu premii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29100" y="847725"/>
            <a:ext cx="4457700" cy="2657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063" y="3505200"/>
            <a:ext cx="2466737" cy="32889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4547257"/>
            <a:ext cx="3504772" cy="223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79455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 noGrp="1"/>
          </p:cNvSpPr>
          <p:nvPr>
            <p:ph type="title"/>
          </p:nvPr>
        </p:nvSpPr>
        <p:spPr>
          <a:xfrm>
            <a:off x="1435608" y="-76200"/>
            <a:ext cx="7498080" cy="1143000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b="1" dirty="0" err="1" smtClean="0">
                <a:solidFill>
                  <a:srgbClr val="FF0000"/>
                </a:solidFill>
              </a:rPr>
              <a:t>Ziua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Absolventului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762000"/>
            <a:ext cx="7620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Colegiul</a:t>
            </a:r>
            <a:r>
              <a:rPr lang="en-US" sz="2000" dirty="0"/>
              <a:t> </a:t>
            </a:r>
            <a:r>
              <a:rPr lang="en-US" sz="2000" dirty="0" err="1"/>
              <a:t>nostru</a:t>
            </a:r>
            <a:r>
              <a:rPr lang="en-US" sz="2000" dirty="0"/>
              <a:t> a </a:t>
            </a:r>
            <a:r>
              <a:rPr lang="en-US" sz="2000" dirty="0" err="1"/>
              <a:t>desfășurat</a:t>
            </a:r>
            <a:r>
              <a:rPr lang="en-US" sz="2000" dirty="0"/>
              <a:t> de-a </a:t>
            </a:r>
            <a:r>
              <a:rPr lang="en-US" sz="2000" dirty="0" err="1"/>
              <a:t>lungul</a:t>
            </a:r>
            <a:r>
              <a:rPr lang="en-US" sz="2000" dirty="0"/>
              <a:t> </a:t>
            </a:r>
            <a:r>
              <a:rPr lang="en-US" sz="2000" dirty="0" err="1"/>
              <a:t>anilor</a:t>
            </a:r>
            <a:r>
              <a:rPr lang="en-US" sz="2000" dirty="0"/>
              <a:t> </a:t>
            </a:r>
            <a:r>
              <a:rPr lang="en-US" sz="2000" dirty="0" err="1"/>
              <a:t>numeroase</a:t>
            </a:r>
            <a:r>
              <a:rPr lang="en-US" sz="2000" dirty="0"/>
              <a:t> </a:t>
            </a:r>
            <a:r>
              <a:rPr lang="en-US" sz="2000" dirty="0" err="1"/>
              <a:t>activități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cinstea</a:t>
            </a:r>
            <a:r>
              <a:rPr lang="en-US" sz="2000" dirty="0"/>
              <a:t> </a:t>
            </a:r>
            <a:r>
              <a:rPr lang="en-US" sz="2000" dirty="0" err="1"/>
              <a:t>Zilei</a:t>
            </a:r>
            <a:r>
              <a:rPr lang="en-US" sz="2000" dirty="0"/>
              <a:t> </a:t>
            </a:r>
            <a:r>
              <a:rPr lang="en-US" sz="2000" dirty="0" err="1"/>
              <a:t>Absolventului</a:t>
            </a:r>
            <a:r>
              <a:rPr lang="en-US" sz="2000" dirty="0"/>
              <a:t>. </a:t>
            </a:r>
            <a:r>
              <a:rPr lang="en-US" sz="2000" dirty="0" err="1"/>
              <a:t>Astfel</a:t>
            </a:r>
            <a:r>
              <a:rPr lang="en-US" sz="2000" dirty="0"/>
              <a:t>, </a:t>
            </a:r>
            <a:r>
              <a:rPr lang="ro-RO" sz="2000" dirty="0" smtClean="0"/>
              <a:t>au fost premiați </a:t>
            </a:r>
            <a:r>
              <a:rPr lang="en-US" sz="2000" dirty="0" err="1" smtClean="0"/>
              <a:t>în</a:t>
            </a:r>
            <a:r>
              <a:rPr lang="en-US" sz="2000" dirty="0" smtClean="0"/>
              <a:t> </a:t>
            </a:r>
            <a:r>
              <a:rPr lang="en-US" sz="2000" dirty="0" err="1"/>
              <a:t>fiecare</a:t>
            </a:r>
            <a:r>
              <a:rPr lang="en-US" sz="2000" dirty="0"/>
              <a:t> an </a:t>
            </a:r>
            <a:r>
              <a:rPr lang="en-US" sz="2000" dirty="0" err="1"/>
              <a:t>elevii</a:t>
            </a:r>
            <a:r>
              <a:rPr lang="en-US" sz="2000" dirty="0"/>
              <a:t> care au </a:t>
            </a:r>
            <a:r>
              <a:rPr lang="en-US" sz="2000" dirty="0" err="1"/>
              <a:t>absolvit</a:t>
            </a:r>
            <a:r>
              <a:rPr lang="en-US" sz="2000" dirty="0"/>
              <a:t> </a:t>
            </a:r>
            <a:r>
              <a:rPr lang="en-US" sz="2000" dirty="0" err="1"/>
              <a:t>acest</a:t>
            </a:r>
            <a:r>
              <a:rPr lang="en-US" sz="2000" dirty="0"/>
              <a:t> </a:t>
            </a:r>
            <a:r>
              <a:rPr lang="en-US" sz="2000" dirty="0" err="1"/>
              <a:t>liceu</a:t>
            </a:r>
            <a:r>
              <a:rPr lang="en-US" sz="2000" dirty="0"/>
              <a:t>, </a:t>
            </a:r>
            <a:r>
              <a:rPr lang="en-US" sz="2000" dirty="0" err="1"/>
              <a:t>ei</a:t>
            </a:r>
            <a:r>
              <a:rPr lang="en-US" sz="2000" dirty="0"/>
              <a:t> </a:t>
            </a:r>
            <a:r>
              <a:rPr lang="en-US" sz="2000" dirty="0" err="1"/>
              <a:t>fiind</a:t>
            </a:r>
            <a:r>
              <a:rPr lang="en-US" sz="2000" dirty="0"/>
              <a:t> </a:t>
            </a:r>
            <a:r>
              <a:rPr lang="en-US" sz="2000" dirty="0" err="1"/>
              <a:t>felici</a:t>
            </a:r>
            <a:r>
              <a:rPr lang="ro-RO" sz="2000" dirty="0"/>
              <a:t>t</a:t>
            </a:r>
            <a:r>
              <a:rPr lang="en-US" sz="2000" dirty="0"/>
              <a:t>a</a:t>
            </a:r>
            <a:r>
              <a:rPr lang="ro-RO" sz="2000" dirty="0"/>
              <a:t>ț</a:t>
            </a:r>
            <a:r>
              <a:rPr lang="en-US" sz="2000" dirty="0"/>
              <a:t>i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munca</a:t>
            </a:r>
            <a:r>
              <a:rPr lang="en-US" sz="2000" dirty="0"/>
              <a:t> </a:t>
            </a:r>
            <a:r>
              <a:rPr lang="en-US" sz="2000" dirty="0" err="1"/>
              <a:t>depusă</a:t>
            </a:r>
            <a:r>
              <a:rPr lang="en-US" sz="2000" dirty="0"/>
              <a:t> </a:t>
            </a:r>
            <a:r>
              <a:rPr lang="en-US" sz="2000" dirty="0" err="1"/>
              <a:t>alături</a:t>
            </a:r>
            <a:r>
              <a:rPr lang="en-US" sz="2000" dirty="0"/>
              <a:t> de </a:t>
            </a:r>
            <a:r>
              <a:rPr lang="en-US" sz="2000" dirty="0" err="1"/>
              <a:t>profesori</a:t>
            </a:r>
            <a:r>
              <a:rPr lang="en-US" sz="2000" dirty="0"/>
              <a:t>, </a:t>
            </a:r>
            <a:r>
              <a:rPr lang="en-US" sz="2000" dirty="0" err="1"/>
              <a:t>răsplătită</a:t>
            </a:r>
            <a:r>
              <a:rPr lang="en-US" sz="2000" dirty="0"/>
              <a:t> la r</a:t>
            </a:r>
            <a:r>
              <a:rPr lang="ro-RO" sz="2000" dirty="0"/>
              <a:t>â</a:t>
            </a:r>
            <a:r>
              <a:rPr lang="en-US" sz="2000" dirty="0" err="1"/>
              <a:t>ndul</a:t>
            </a:r>
            <a:r>
              <a:rPr lang="en-US" sz="2000" dirty="0"/>
              <a:t> </a:t>
            </a:r>
            <a:r>
              <a:rPr lang="en-US" sz="2000" dirty="0" err="1"/>
              <a:t>ei</a:t>
            </a:r>
            <a:r>
              <a:rPr lang="en-US" sz="2000" dirty="0"/>
              <a:t>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rezultate</a:t>
            </a:r>
            <a:r>
              <a:rPr lang="en-US" sz="2000" dirty="0"/>
              <a:t> la </a:t>
            </a:r>
            <a:r>
              <a:rPr lang="en-US" sz="2000" dirty="0" err="1"/>
              <a:t>concursuri</a:t>
            </a:r>
            <a:r>
              <a:rPr lang="en-US" sz="2000" dirty="0"/>
              <a:t>, </a:t>
            </a:r>
            <a:r>
              <a:rPr lang="en-US" sz="2000" dirty="0" err="1"/>
              <a:t>admiteri</a:t>
            </a:r>
            <a:r>
              <a:rPr lang="en-US" sz="2000" dirty="0"/>
              <a:t> la </a:t>
            </a:r>
            <a:r>
              <a:rPr lang="en-US" sz="2000" dirty="0" err="1"/>
              <a:t>facultăți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chiar</a:t>
            </a:r>
            <a:r>
              <a:rPr lang="en-US" sz="2000" dirty="0"/>
              <a:t> burse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 smtClean="0"/>
              <a:t>străinătate</a:t>
            </a:r>
            <a:r>
              <a:rPr lang="ro-RO" sz="2000" dirty="0" smtClean="0"/>
              <a:t>.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886075"/>
            <a:ext cx="75438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541915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749808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600" b="1" dirty="0" err="1" smtClean="0">
                <a:solidFill>
                  <a:srgbClr val="FF0000"/>
                </a:solidFill>
              </a:rPr>
              <a:t>Înt</a:t>
            </a:r>
            <a:r>
              <a:rPr lang="ro-RO" sz="3600" b="1" dirty="0">
                <a:solidFill>
                  <a:srgbClr val="FF0000"/>
                </a:solidFill>
              </a:rPr>
              <a:t>â</a:t>
            </a:r>
            <a:r>
              <a:rPr sz="3600" b="1" dirty="0" err="1" smtClean="0">
                <a:solidFill>
                  <a:srgbClr val="FF0000"/>
                </a:solidFill>
              </a:rPr>
              <a:t>lniri</a:t>
            </a:r>
            <a:r>
              <a:rPr sz="3600" b="1" dirty="0" smtClean="0">
                <a:solidFill>
                  <a:srgbClr val="FF0000"/>
                </a:solidFill>
              </a:rPr>
              <a:t> de 10, 20, </a:t>
            </a:r>
            <a:r>
              <a:rPr sz="3600" b="1" dirty="0" smtClean="0">
                <a:solidFill>
                  <a:srgbClr val="FF0000"/>
                </a:solidFill>
              </a:rPr>
              <a:t>30</a:t>
            </a:r>
            <a:r>
              <a:rPr lang="ro-RO" sz="3600" b="1" dirty="0" smtClean="0">
                <a:solidFill>
                  <a:srgbClr val="FF0000"/>
                </a:solidFill>
              </a:rPr>
              <a:t>, 40, 50, 65</a:t>
            </a:r>
            <a:r>
              <a:rPr lang="en-US" sz="3600" b="1" dirty="0" smtClean="0">
                <a:solidFill>
                  <a:srgbClr val="FF0000"/>
                </a:solidFill>
              </a:rPr>
              <a:t>… </a:t>
            </a:r>
            <a:r>
              <a:rPr lang="en-US" sz="3600" b="1" dirty="0" smtClean="0">
                <a:solidFill>
                  <a:srgbClr val="FF0000"/>
                </a:solidFill>
              </a:rPr>
              <a:t>de </a:t>
            </a:r>
            <a:r>
              <a:rPr lang="en-US" sz="3600" b="1" dirty="0" err="1" smtClean="0">
                <a:solidFill>
                  <a:srgbClr val="FF0000"/>
                </a:solidFill>
              </a:rPr>
              <a:t>ani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781288" cy="4800600"/>
          </a:xfrm>
        </p:spPr>
        <p:txBody>
          <a:bodyPr>
            <a:normAutofit/>
          </a:bodyPr>
          <a:lstStyle/>
          <a:p>
            <a:r>
              <a:rPr lang="en-US" sz="2200" dirty="0" err="1" smtClean="0"/>
              <a:t>Mulţi</a:t>
            </a:r>
            <a:r>
              <a:rPr lang="en-US" sz="2200" dirty="0" smtClean="0"/>
              <a:t> din </a:t>
            </a:r>
            <a:r>
              <a:rPr lang="en-US" sz="2200" dirty="0" err="1" smtClean="0"/>
              <a:t>foştii</a:t>
            </a:r>
            <a:r>
              <a:rPr lang="en-US" sz="2200" dirty="0" smtClean="0"/>
              <a:t> </a:t>
            </a:r>
            <a:r>
              <a:rPr lang="en-US" sz="2200" dirty="0" err="1" smtClean="0"/>
              <a:t>gojdi</a:t>
            </a:r>
            <a:r>
              <a:rPr lang="ro-RO" sz="2200" dirty="0" smtClean="0"/>
              <a:t>ș</a:t>
            </a:r>
            <a:r>
              <a:rPr lang="en-US" sz="2200" dirty="0" err="1" smtClean="0"/>
              <a:t>ti</a:t>
            </a:r>
            <a:r>
              <a:rPr lang="en-US" sz="2200" dirty="0" smtClean="0"/>
              <a:t> </a:t>
            </a:r>
            <a:r>
              <a:rPr lang="en-US" sz="2200" dirty="0" err="1" smtClean="0"/>
              <a:t>doresc</a:t>
            </a:r>
            <a:r>
              <a:rPr lang="en-US" sz="2200" dirty="0" smtClean="0"/>
              <a:t> s</a:t>
            </a:r>
            <a:r>
              <a:rPr lang="ro-RO" sz="2200" dirty="0" smtClean="0"/>
              <a:t>ă</a:t>
            </a:r>
            <a:r>
              <a:rPr lang="en-US" sz="2200" dirty="0" smtClean="0"/>
              <a:t> </a:t>
            </a:r>
            <a:r>
              <a:rPr lang="en-US" sz="2200" dirty="0" err="1" smtClean="0"/>
              <a:t>revad</a:t>
            </a:r>
            <a:r>
              <a:rPr lang="ro-RO" sz="2200" dirty="0" smtClean="0"/>
              <a:t>ă</a:t>
            </a:r>
            <a:r>
              <a:rPr lang="en-US" sz="2200" dirty="0" smtClean="0"/>
              <a:t> </a:t>
            </a:r>
            <a:r>
              <a:rPr lang="en-US" sz="2200" dirty="0" err="1" smtClean="0"/>
              <a:t>locul</a:t>
            </a:r>
            <a:r>
              <a:rPr lang="en-US" sz="2200" dirty="0" smtClean="0"/>
              <a:t> </a:t>
            </a:r>
            <a:r>
              <a:rPr lang="en-US" sz="2200" dirty="0" err="1" smtClean="0"/>
              <a:t>unde</a:t>
            </a:r>
            <a:r>
              <a:rPr lang="en-US" sz="2200" dirty="0" smtClean="0"/>
              <a:t> </a:t>
            </a:r>
            <a:r>
              <a:rPr lang="en-US" sz="2200" dirty="0" err="1" smtClean="0"/>
              <a:t>şi</a:t>
            </a:r>
            <a:r>
              <a:rPr lang="en-US" sz="2200" dirty="0" smtClean="0"/>
              <a:t>-au </a:t>
            </a:r>
            <a:r>
              <a:rPr lang="en-US" sz="2200" dirty="0" err="1" smtClean="0"/>
              <a:t>petrecut</a:t>
            </a:r>
            <a:r>
              <a:rPr lang="en-US" sz="2200" dirty="0" smtClean="0"/>
              <a:t> </a:t>
            </a:r>
            <a:r>
              <a:rPr lang="en-US" sz="2200" dirty="0" err="1" smtClean="0"/>
              <a:t>anii</a:t>
            </a:r>
            <a:r>
              <a:rPr lang="en-US" sz="2200" dirty="0" smtClean="0"/>
              <a:t> de </a:t>
            </a:r>
            <a:r>
              <a:rPr lang="en-US" sz="2200" dirty="0" err="1" smtClean="0"/>
              <a:t>liceu</a:t>
            </a:r>
            <a:r>
              <a:rPr lang="en-US" sz="2200" dirty="0" smtClean="0"/>
              <a:t>. </a:t>
            </a:r>
            <a:r>
              <a:rPr lang="en-US" sz="2200" dirty="0" err="1" smtClean="0"/>
              <a:t>În</a:t>
            </a:r>
            <a:r>
              <a:rPr lang="en-US" sz="2200" dirty="0" smtClean="0"/>
              <a:t> </a:t>
            </a:r>
            <a:r>
              <a:rPr lang="en-US" sz="2200" dirty="0" err="1" smtClean="0"/>
              <a:t>acest</a:t>
            </a:r>
            <a:r>
              <a:rPr lang="en-US" sz="2200" dirty="0" smtClean="0"/>
              <a:t> </a:t>
            </a:r>
            <a:r>
              <a:rPr lang="en-US" sz="2200" dirty="0" err="1" smtClean="0"/>
              <a:t>sens</a:t>
            </a:r>
            <a:r>
              <a:rPr lang="ro-RO" sz="2200" dirty="0" smtClean="0"/>
              <a:t>,</a:t>
            </a:r>
            <a:r>
              <a:rPr lang="en-US" sz="2200" dirty="0" smtClean="0"/>
              <a:t> </a:t>
            </a:r>
            <a:r>
              <a:rPr lang="en-US" sz="2200" dirty="0" smtClean="0"/>
              <a:t>se </a:t>
            </a:r>
            <a:r>
              <a:rPr lang="en-US" sz="2200" dirty="0" err="1" smtClean="0"/>
              <a:t>organizeaz</a:t>
            </a:r>
            <a:r>
              <a:rPr lang="ro-RO" sz="2200" dirty="0" smtClean="0"/>
              <a:t>ă</a:t>
            </a:r>
            <a:r>
              <a:rPr lang="en-US" sz="2200" dirty="0" smtClean="0"/>
              <a:t> </a:t>
            </a:r>
            <a:r>
              <a:rPr lang="ro-RO" sz="2200" dirty="0" smtClean="0"/>
              <a:t>î</a:t>
            </a:r>
            <a:r>
              <a:rPr lang="en-US" sz="2200" dirty="0" err="1" smtClean="0"/>
              <a:t>nt</a:t>
            </a:r>
            <a:r>
              <a:rPr lang="ro-RO" sz="2200" dirty="0" err="1" smtClean="0"/>
              <a:t>âl</a:t>
            </a:r>
            <a:r>
              <a:rPr lang="en-US" sz="2200" dirty="0" err="1" smtClean="0"/>
              <a:t>niri</a:t>
            </a:r>
            <a:r>
              <a:rPr lang="en-US" sz="2200" dirty="0" smtClean="0"/>
              <a:t> </a:t>
            </a:r>
            <a:r>
              <a:rPr lang="en-US" sz="2200" dirty="0" err="1" smtClean="0"/>
              <a:t>periodice</a:t>
            </a:r>
            <a:r>
              <a:rPr lang="en-US" sz="2200" dirty="0" smtClean="0"/>
              <a:t> la care </a:t>
            </a:r>
            <a:r>
              <a:rPr lang="en-US" sz="2200" dirty="0" err="1" smtClean="0"/>
              <a:t>sunt</a:t>
            </a:r>
            <a:r>
              <a:rPr lang="en-US" sz="2200" dirty="0" smtClean="0"/>
              <a:t> </a:t>
            </a:r>
            <a:r>
              <a:rPr lang="en-US" sz="2200" dirty="0" err="1" smtClean="0"/>
              <a:t>prezenţi</a:t>
            </a:r>
            <a:r>
              <a:rPr lang="en-US" sz="2200" dirty="0" smtClean="0"/>
              <a:t> </a:t>
            </a:r>
            <a:r>
              <a:rPr lang="en-US" sz="2200" dirty="0" err="1" smtClean="0"/>
              <a:t>şi</a:t>
            </a:r>
            <a:r>
              <a:rPr lang="en-US" sz="2200" dirty="0" smtClean="0"/>
              <a:t> </a:t>
            </a:r>
            <a:r>
              <a:rPr lang="en-US" sz="2200" dirty="0" err="1" smtClean="0"/>
              <a:t>profesorii</a:t>
            </a:r>
            <a:r>
              <a:rPr lang="en-US" sz="2200" dirty="0" smtClean="0"/>
              <a:t> care au </a:t>
            </a:r>
            <a:r>
              <a:rPr lang="en-US" sz="2200" dirty="0" err="1" smtClean="0"/>
              <a:t>predat</a:t>
            </a:r>
            <a:r>
              <a:rPr lang="en-US" sz="2200" dirty="0" smtClean="0"/>
              <a:t> </a:t>
            </a:r>
            <a:r>
              <a:rPr lang="en-US" sz="2200" dirty="0" err="1" smtClean="0"/>
              <a:t>odat</a:t>
            </a:r>
            <a:r>
              <a:rPr lang="ro-RO" sz="2200" dirty="0" smtClean="0"/>
              <a:t>ă</a:t>
            </a:r>
            <a:r>
              <a:rPr lang="en-US" sz="2200" dirty="0" smtClean="0"/>
              <a:t> la </a:t>
            </a:r>
            <a:r>
              <a:rPr lang="en-US" sz="2200" dirty="0" err="1" smtClean="0"/>
              <a:t>clasa</a:t>
            </a:r>
            <a:r>
              <a:rPr lang="en-US" sz="2200" dirty="0" smtClean="0"/>
              <a:t> </a:t>
            </a:r>
            <a:r>
              <a:rPr lang="en-US" sz="2200" dirty="0" err="1" smtClean="0"/>
              <a:t>respectiv</a:t>
            </a:r>
            <a:r>
              <a:rPr lang="ro-RO" sz="2200" dirty="0" smtClean="0"/>
              <a:t>ă</a:t>
            </a:r>
            <a:r>
              <a:rPr lang="en-US" sz="2200" dirty="0" smtClean="0"/>
              <a:t>.</a:t>
            </a:r>
          </a:p>
          <a:p>
            <a:r>
              <a:rPr lang="en-US" sz="2200" dirty="0" err="1" smtClean="0"/>
              <a:t>Mereu</a:t>
            </a:r>
            <a:r>
              <a:rPr lang="ro-RO" sz="2200" dirty="0" smtClean="0"/>
              <a:t> „</a:t>
            </a:r>
            <a:r>
              <a:rPr lang="en-US" sz="2200" dirty="0" err="1" smtClean="0"/>
              <a:t>Gaudeamus</a:t>
            </a:r>
            <a:r>
              <a:rPr lang="en-US" sz="2200" dirty="0" smtClean="0"/>
              <a:t>” </a:t>
            </a:r>
            <a:r>
              <a:rPr lang="en-US" sz="2200" dirty="0" err="1" smtClean="0"/>
              <a:t>este</a:t>
            </a:r>
            <a:r>
              <a:rPr lang="en-US" sz="2200" dirty="0" smtClean="0"/>
              <a:t> c</a:t>
            </a:r>
            <a:r>
              <a:rPr lang="ro-RO" sz="2200" dirty="0" smtClean="0"/>
              <a:t>â</a:t>
            </a:r>
            <a:r>
              <a:rPr lang="en-US" sz="2200" dirty="0" err="1" smtClean="0"/>
              <a:t>ntat</a:t>
            </a:r>
            <a:r>
              <a:rPr lang="en-US" sz="2200" dirty="0" smtClean="0"/>
              <a:t> de </a:t>
            </a:r>
            <a:r>
              <a:rPr lang="en-US" sz="2200" dirty="0" err="1" smtClean="0"/>
              <a:t>foştii</a:t>
            </a:r>
            <a:r>
              <a:rPr lang="en-US" sz="2200" dirty="0" smtClean="0"/>
              <a:t> </a:t>
            </a:r>
            <a:r>
              <a:rPr lang="en-US" sz="2200" dirty="0" err="1" smtClean="0"/>
              <a:t>elevi</a:t>
            </a:r>
            <a:r>
              <a:rPr lang="ro-RO" sz="2200" dirty="0" smtClean="0"/>
              <a:t>,</a:t>
            </a:r>
            <a:r>
              <a:rPr lang="en-US" sz="2200" dirty="0" smtClean="0"/>
              <a:t> </a:t>
            </a:r>
            <a:r>
              <a:rPr lang="en-US" sz="2200" dirty="0" smtClean="0"/>
              <a:t>care </a:t>
            </a:r>
            <a:r>
              <a:rPr lang="en-US" sz="2200" dirty="0" err="1" smtClean="0"/>
              <a:t>apoi</a:t>
            </a:r>
            <a:r>
              <a:rPr lang="en-US" sz="2200" dirty="0" smtClean="0"/>
              <a:t> </a:t>
            </a:r>
            <a:r>
              <a:rPr lang="ro-RO" sz="2200" dirty="0" smtClean="0"/>
              <a:t>î</a:t>
            </a:r>
            <a:r>
              <a:rPr lang="en-US" sz="2200" dirty="0" err="1" smtClean="0"/>
              <a:t>ncep</a:t>
            </a:r>
            <a:r>
              <a:rPr lang="en-US" sz="2200" dirty="0" smtClean="0"/>
              <a:t> “</a:t>
            </a:r>
            <a:r>
              <a:rPr lang="en-US" sz="2200" dirty="0" err="1" smtClean="0"/>
              <a:t>ora</a:t>
            </a:r>
            <a:r>
              <a:rPr lang="en-US" sz="2200" dirty="0" smtClean="0"/>
              <a:t> de </a:t>
            </a:r>
            <a:r>
              <a:rPr lang="en-US" sz="2200" dirty="0" err="1" smtClean="0"/>
              <a:t>dirigenţie</a:t>
            </a:r>
            <a:r>
              <a:rPr lang="en-US" sz="2200" dirty="0" smtClean="0"/>
              <a:t>”, </a:t>
            </a:r>
            <a:r>
              <a:rPr lang="en-US" sz="2200" dirty="0" err="1" smtClean="0"/>
              <a:t>unde</a:t>
            </a:r>
            <a:r>
              <a:rPr lang="en-US" sz="2200" dirty="0" smtClean="0"/>
              <a:t> </a:t>
            </a:r>
            <a:r>
              <a:rPr lang="en-US" sz="2200" dirty="0" err="1" smtClean="0"/>
              <a:t>deapan</a:t>
            </a:r>
            <a:r>
              <a:rPr lang="ro-RO" sz="2200" dirty="0" smtClean="0"/>
              <a:t>ă</a:t>
            </a:r>
            <a:r>
              <a:rPr lang="en-US" sz="2200" dirty="0" smtClean="0"/>
              <a:t> </a:t>
            </a:r>
            <a:r>
              <a:rPr lang="en-US" sz="2200" dirty="0" err="1" smtClean="0"/>
              <a:t>amintiri</a:t>
            </a:r>
            <a:r>
              <a:rPr lang="en-US" sz="2200" dirty="0" smtClean="0"/>
              <a:t>.</a:t>
            </a:r>
            <a:r>
              <a:rPr lang="ro-RO" sz="2200" dirty="0" smtClean="0"/>
              <a:t> </a:t>
            </a:r>
          </a:p>
          <a:p>
            <a:r>
              <a:rPr lang="ro-RO" sz="2200" dirty="0" smtClean="0"/>
              <a:t>Tradiția de a fi </a:t>
            </a:r>
            <a:r>
              <a:rPr lang="ro-RO" sz="2200" dirty="0" err="1" smtClean="0"/>
              <a:t>gojdist</a:t>
            </a:r>
            <a:r>
              <a:rPr lang="ro-RO" sz="2200" dirty="0" smtClean="0"/>
              <a:t> se transmite din generație în generație.</a:t>
            </a:r>
            <a:endParaRPr lang="en-US" sz="2200" dirty="0" smtClean="0"/>
          </a:p>
        </p:txBody>
      </p:sp>
      <p:pic>
        <p:nvPicPr>
          <p:cNvPr id="1026" name="Picture 2" descr="C:\Documents and Settings\All Users\Documents\My Pictures\Kodak Pictures\2014-04-26\poz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0231" y="4401502"/>
            <a:ext cx="2609850" cy="1752600"/>
          </a:xfrm>
          <a:prstGeom prst="rect">
            <a:avLst/>
          </a:prstGeom>
          <a:noFill/>
        </p:spPr>
      </p:pic>
      <p:pic>
        <p:nvPicPr>
          <p:cNvPr id="1027" name="Picture 3" descr="C:\Documents and Settings\All Users\Documents\My Pictures\Kodak Pictures\2014-04-26\poza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007" y="4419600"/>
            <a:ext cx="2619375" cy="1743075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382" y="4033980"/>
            <a:ext cx="3733800" cy="2487644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274638"/>
            <a:ext cx="7943088" cy="1143000"/>
          </a:xfrm>
        </p:spPr>
        <p:txBody>
          <a:bodyPr>
            <a:normAutofit fontScale="90000"/>
          </a:bodyPr>
          <a:lstStyle/>
          <a:p>
            <a:r>
              <a:rPr b="1" dirty="0" err="1" smtClean="0">
                <a:solidFill>
                  <a:srgbClr val="FF0000"/>
                </a:solidFill>
                <a:latin typeface="+mn-lt"/>
                <a:cs typeface="Arial" pitchFamily="34" charset="0"/>
              </a:rPr>
              <a:t>Asocia</a:t>
            </a:r>
            <a:r>
              <a:rPr lang="ro-RO" b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ț</a:t>
            </a:r>
            <a:r>
              <a:rPr b="1" dirty="0" err="1" smtClean="0">
                <a:solidFill>
                  <a:srgbClr val="FF0000"/>
                </a:solidFill>
                <a:latin typeface="+mn-lt"/>
                <a:cs typeface="Arial" pitchFamily="34" charset="0"/>
              </a:rPr>
              <a:t>ia</a:t>
            </a:r>
            <a:r>
              <a:rPr b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b="1" dirty="0" err="1" smtClean="0">
                <a:solidFill>
                  <a:srgbClr val="FF0000"/>
                </a:solidFill>
                <a:latin typeface="+mn-lt"/>
                <a:cs typeface="Arial" pitchFamily="34" charset="0"/>
              </a:rPr>
              <a:t>absolvenţilor</a:t>
            </a:r>
            <a:r>
              <a:rPr b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b="1" dirty="0" err="1" smtClean="0">
                <a:solidFill>
                  <a:srgbClr val="FF0000"/>
                </a:solidFill>
                <a:latin typeface="+mn-lt"/>
                <a:cs typeface="Arial" pitchFamily="34" charset="0"/>
              </a:rPr>
              <a:t>gojdi</a:t>
            </a:r>
            <a:r>
              <a:rPr lang="ro-RO" b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ș</a:t>
            </a:r>
            <a:r>
              <a:rPr b="1" dirty="0" err="1" smtClean="0">
                <a:solidFill>
                  <a:srgbClr val="FF0000"/>
                </a:solidFill>
                <a:latin typeface="+mn-lt"/>
                <a:cs typeface="Arial" pitchFamily="34" charset="0"/>
              </a:rPr>
              <a:t>ti</a:t>
            </a:r>
            <a:endParaRPr lang="en-US" b="1" dirty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200" dirty="0" err="1" smtClean="0"/>
              <a:t>În</a:t>
            </a:r>
            <a:r>
              <a:rPr lang="en-US" sz="2200" dirty="0" smtClean="0"/>
              <a:t> 1992, la </a:t>
            </a:r>
            <a:r>
              <a:rPr lang="en-US" sz="2200" dirty="0" err="1" smtClean="0"/>
              <a:t>iniţiativa</a:t>
            </a:r>
            <a:r>
              <a:rPr lang="en-US" sz="2200" dirty="0" smtClean="0"/>
              <a:t> </a:t>
            </a:r>
            <a:r>
              <a:rPr lang="en-US" sz="2200" dirty="0" err="1" smtClean="0"/>
              <a:t>lui</a:t>
            </a:r>
            <a:r>
              <a:rPr lang="en-US" sz="2200" dirty="0" smtClean="0"/>
              <a:t> Emil I. Ro</a:t>
            </a:r>
            <a:r>
              <a:rPr lang="ro-RO" sz="2200" dirty="0" smtClean="0"/>
              <a:t>ș</a:t>
            </a:r>
            <a:r>
              <a:rPr lang="en-US" sz="2200" dirty="0" err="1" smtClean="0"/>
              <a:t>escu</a:t>
            </a:r>
            <a:r>
              <a:rPr lang="ro-RO" sz="2200" dirty="0" smtClean="0"/>
              <a:t>,</a:t>
            </a:r>
            <a:r>
              <a:rPr lang="en-US" sz="2200" dirty="0" smtClean="0"/>
              <a:t> s-a </a:t>
            </a:r>
            <a:r>
              <a:rPr lang="en-US" sz="2200" dirty="0" err="1" smtClean="0"/>
              <a:t>înfiinţat</a:t>
            </a:r>
            <a:r>
              <a:rPr lang="en-US" sz="2200" dirty="0" smtClean="0"/>
              <a:t> </a:t>
            </a:r>
            <a:r>
              <a:rPr lang="ro-RO" sz="2200" dirty="0" smtClean="0"/>
              <a:t>„</a:t>
            </a:r>
            <a:r>
              <a:rPr lang="en-US" sz="2200" dirty="0" err="1" smtClean="0"/>
              <a:t>Asociaţia</a:t>
            </a:r>
            <a:r>
              <a:rPr lang="en-US" sz="2200" dirty="0" smtClean="0"/>
              <a:t> </a:t>
            </a:r>
            <a:r>
              <a:rPr lang="en-US" sz="2200" dirty="0" err="1" smtClean="0"/>
              <a:t>absolvenţilor</a:t>
            </a:r>
            <a:r>
              <a:rPr lang="en-US" sz="2200" dirty="0" smtClean="0"/>
              <a:t> </a:t>
            </a:r>
            <a:r>
              <a:rPr lang="en-US" sz="2200" dirty="0" err="1" smtClean="0"/>
              <a:t>gojdi</a:t>
            </a:r>
            <a:r>
              <a:rPr lang="ro-RO" sz="2200" dirty="0" smtClean="0"/>
              <a:t>ș</a:t>
            </a:r>
            <a:r>
              <a:rPr lang="en-US" sz="2200" dirty="0" err="1" smtClean="0"/>
              <a:t>ti</a:t>
            </a:r>
            <a:r>
              <a:rPr lang="en-US" sz="2200" dirty="0" smtClean="0"/>
              <a:t>”.</a:t>
            </a:r>
          </a:p>
          <a:p>
            <a:r>
              <a:rPr lang="en-US" sz="2200" dirty="0" err="1" smtClean="0"/>
              <a:t>Foştii</a:t>
            </a:r>
            <a:r>
              <a:rPr lang="en-US" sz="2200" dirty="0" smtClean="0"/>
              <a:t> </a:t>
            </a:r>
            <a:r>
              <a:rPr lang="en-US" sz="2200" dirty="0" err="1" smtClean="0"/>
              <a:t>gojdi</a:t>
            </a:r>
            <a:r>
              <a:rPr lang="ro-RO" sz="2200" dirty="0" smtClean="0"/>
              <a:t>ș</a:t>
            </a:r>
            <a:r>
              <a:rPr lang="en-US" sz="2200" dirty="0" err="1" smtClean="0"/>
              <a:t>ti</a:t>
            </a:r>
            <a:r>
              <a:rPr lang="en-US" sz="2200" dirty="0" smtClean="0"/>
              <a:t> </a:t>
            </a:r>
            <a:r>
              <a:rPr lang="ro-RO" sz="2200" dirty="0" smtClean="0"/>
              <a:t>promovează colegiul în țară și străinătate. </a:t>
            </a:r>
            <a:endParaRPr lang="en-US" sz="2200" dirty="0" smtClean="0"/>
          </a:p>
        </p:txBody>
      </p:sp>
      <p:pic>
        <p:nvPicPr>
          <p:cNvPr id="10242" name="Picture 2" descr="C:\Documents and Settings\florin\My Documents\Downloads\crisana_gojdu (2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667000"/>
            <a:ext cx="5672828" cy="3779521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250px-Emanoil_Gojdu_Baraba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5108575" cy="674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-762000"/>
            <a:ext cx="5715000" cy="2209800"/>
          </a:xfrm>
        </p:spPr>
        <p:txBody>
          <a:bodyPr>
            <a:normAutofit/>
          </a:bodyPr>
          <a:lstStyle/>
          <a:p>
            <a:r>
              <a:rPr lang="ro-RO" sz="3200" b="1" dirty="0" smtClean="0">
                <a:solidFill>
                  <a:srgbClr val="FF0000"/>
                </a:solidFill>
              </a:rPr>
              <a:t> </a:t>
            </a:r>
            <a:r>
              <a:rPr lang="ro-RO" sz="3200" b="1" dirty="0" err="1" smtClean="0">
                <a:solidFill>
                  <a:srgbClr val="FF0000"/>
                </a:solidFill>
              </a:rPr>
              <a:t>Mulţumim</a:t>
            </a:r>
            <a:r>
              <a:rPr lang="ro-RO" sz="3200" b="1" dirty="0" smtClean="0">
                <a:solidFill>
                  <a:srgbClr val="FF0000"/>
                </a:solidFill>
              </a:rPr>
              <a:t> pentru </a:t>
            </a:r>
            <a:r>
              <a:rPr lang="ro-RO" sz="3200" b="1" dirty="0" err="1" smtClean="0">
                <a:solidFill>
                  <a:srgbClr val="FF0000"/>
                </a:solidFill>
              </a:rPr>
              <a:t>atenţie</a:t>
            </a:r>
            <a:r>
              <a:rPr lang="ro-RO" sz="3200" b="1" dirty="0" smtClean="0">
                <a:solidFill>
                  <a:srgbClr val="FF0000"/>
                </a:solidFill>
              </a:rPr>
              <a:t>!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093329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2416</TotalTime>
  <Words>1354</Words>
  <Application>Microsoft Office PowerPoint</Application>
  <PresentationFormat>On-screen Show (4:3)</PresentationFormat>
  <Paragraphs>101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Gill Sans MT</vt:lpstr>
      <vt:lpstr>Tahoma</vt:lpstr>
      <vt:lpstr>Tw Cen MT</vt:lpstr>
      <vt:lpstr>Verdana</vt:lpstr>
      <vt:lpstr>Wingdings</vt:lpstr>
      <vt:lpstr>Wingdings 2</vt:lpstr>
      <vt:lpstr>Solstice</vt:lpstr>
      <vt:lpstr>Colegiul Național „Emanuil          Gojdu” Patronul spiritual - mesager     al școlii în comunitate</vt:lpstr>
      <vt:lpstr>Participanţi  </vt:lpstr>
      <vt:lpstr>Personalitatea lui Emanuil Gojdu</vt:lpstr>
      <vt:lpstr>Testamentul lui Gojdu și fundația sa</vt:lpstr>
      <vt:lpstr>Colegiul nostru</vt:lpstr>
      <vt:lpstr>Şcoala în comunitate</vt:lpstr>
      <vt:lpstr>Absolvenți renumiți</vt:lpstr>
      <vt:lpstr>Şcoala în comunitate Performanțe</vt:lpstr>
      <vt:lpstr>PROIECTE </vt:lpstr>
      <vt:lpstr>Schimburi școlare</vt:lpstr>
      <vt:lpstr>Cercuri și cluburi-activități extrașcolare</vt:lpstr>
      <vt:lpstr>Acte de filantropie</vt:lpstr>
      <vt:lpstr>Ziua Școlii- 100 ani de tradiție</vt:lpstr>
      <vt:lpstr>Centenarul Marii Uniri</vt:lpstr>
      <vt:lpstr>Cartea de aur ilustrată  "Emil I. Roșescu"</vt:lpstr>
      <vt:lpstr>Revista școlii</vt:lpstr>
      <vt:lpstr>BIBLIOTECA „AUGUSTIN COSMA”</vt:lpstr>
      <vt:lpstr>Ziua Absolventului</vt:lpstr>
      <vt:lpstr>Întâlniri de 10, 20, 30, 40, 50, 65… de ani</vt:lpstr>
      <vt:lpstr>Asociația absolvenţilor gojdiști</vt:lpstr>
      <vt:lpstr> Mulţumim pentru atenţie!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Ande</dc:creator>
  <cp:lastModifiedBy>llk</cp:lastModifiedBy>
  <cp:revision>314</cp:revision>
  <dcterms:created xsi:type="dcterms:W3CDTF">2013-02-17T09:54:57Z</dcterms:created>
  <dcterms:modified xsi:type="dcterms:W3CDTF">2019-06-27T17:23:31Z</dcterms:modified>
</cp:coreProperties>
</file>