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4" r:id="rId17"/>
    <p:sldId id="272" r:id="rId18"/>
    <p:sldId id="275" r:id="rId19"/>
    <p:sldId id="270" r:id="rId20"/>
    <p:sldId id="271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6" r:id="rId29"/>
    <p:sldId id="287" r:id="rId30"/>
    <p:sldId id="283" r:id="rId31"/>
    <p:sldId id="284" r:id="rId32"/>
    <p:sldId id="285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80" autoAdjust="0"/>
  </p:normalViewPr>
  <p:slideViewPr>
    <p:cSldViewPr>
      <p:cViewPr varScale="1">
        <p:scale>
          <a:sx n="42" d="100"/>
          <a:sy n="42" d="100"/>
        </p:scale>
        <p:origin x="2190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502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71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68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9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436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75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5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328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05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3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3BB8E-2FB6-4E00-800F-C11A38CEF993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EB546-A3E4-4E5F-B90D-2B98B7ECF0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936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5" y="814313"/>
            <a:ext cx="9112155" cy="52472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3822" y="1752600"/>
            <a:ext cx="7772400" cy="1470025"/>
          </a:xfrm>
        </p:spPr>
        <p:txBody>
          <a:bodyPr/>
          <a:lstStyle/>
          <a:p>
            <a:r>
              <a:rPr lang="ro-RO" dirty="0" smtClean="0">
                <a:solidFill>
                  <a:schemeClr val="bg1"/>
                </a:solidFill>
                <a:latin typeface="Algerian" pitchFamily="82" charset="0"/>
              </a:rPr>
              <a:t>Patronul spiritual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/>
          <a:p>
            <a:r>
              <a:rPr lang="ro-RO" dirty="0" smtClean="0">
                <a:solidFill>
                  <a:schemeClr val="bg1"/>
                </a:solidFill>
                <a:latin typeface="Bahnschrift SemiBold Condensed" pitchFamily="34" charset="0"/>
              </a:rPr>
              <a:t>Mesager al școlii în comunitate </a:t>
            </a:r>
          </a:p>
        </p:txBody>
      </p:sp>
    </p:spTree>
    <p:extLst>
      <p:ext uri="{BB962C8B-B14F-4D97-AF65-F5344CB8AC3E}">
        <p14:creationId xmlns:p14="http://schemas.microsoft.com/office/powerpoint/2010/main" val="53442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61"/>
            <a:ext cx="9143999" cy="5791200"/>
          </a:xfrm>
        </p:spPr>
      </p:pic>
      <p:sp>
        <p:nvSpPr>
          <p:cNvPr id="5" name="TextBox 4"/>
          <p:cNvSpPr txBox="1"/>
          <p:nvPr/>
        </p:nvSpPr>
        <p:spPr>
          <a:xfrm>
            <a:off x="2209800" y="60198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000" dirty="0" smtClean="0"/>
              <a:t>Colegiul Reformat </a:t>
            </a:r>
            <a:r>
              <a:rPr lang="ro-RO" sz="2000" dirty="0"/>
              <a:t>„</a:t>
            </a:r>
            <a:r>
              <a:rPr lang="ro-RO" sz="2000" dirty="0" smtClean="0"/>
              <a:t>Wesselényi” din Zalău în anii 1900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8318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u="sng" dirty="0" smtClean="0"/>
              <a:t>Despre Colegiul Na</a:t>
            </a:r>
            <a:r>
              <a:rPr lang="ro-RO" b="1" u="sng" dirty="0" smtClean="0"/>
              <a:t>țional „Silvania” 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vi-VN" sz="2000" b="1" dirty="0"/>
              <a:t> </a:t>
            </a:r>
            <a:r>
              <a:rPr lang="vi-VN" sz="2000" dirty="0"/>
              <a:t>Începuturile celui mai vechi liceu din Zalău şi din judeţul Sălaj, îşi au rădăcinile în prima jumătate a secolului al XVII-lea: în anul 1646, la Zalău funcţiona deja un gimnaziu </a:t>
            </a:r>
            <a:r>
              <a:rPr lang="vi-VN" sz="2000" dirty="0" smtClean="0"/>
              <a:t>reformat.</a:t>
            </a:r>
            <a:r>
              <a:rPr lang="ro-RO" sz="2000" dirty="0" smtClean="0"/>
              <a:t> </a:t>
            </a:r>
            <a:endParaRPr lang="en-US" sz="2000" dirty="0" smtClean="0"/>
          </a:p>
          <a:p>
            <a:r>
              <a:rPr lang="en-US" sz="2000" dirty="0" smtClean="0"/>
              <a:t>P</a:t>
            </a:r>
            <a:r>
              <a:rPr lang="vi-VN" sz="2000" dirty="0" smtClean="0"/>
              <a:t>rimul </a:t>
            </a:r>
            <a:r>
              <a:rPr lang="vi-VN" sz="2000" dirty="0"/>
              <a:t>război mondial a afectat viaţa colegiului, mulţi dintre </a:t>
            </a:r>
            <a:r>
              <a:rPr lang="vi-VN" sz="2000" dirty="0" smtClean="0"/>
              <a:t>elevii</a:t>
            </a:r>
            <a:r>
              <a:rPr lang="ro-RO" sz="2000" dirty="0" smtClean="0"/>
              <a:t> claselor mai mari</a:t>
            </a:r>
            <a:r>
              <a:rPr lang="vi-VN" sz="2000" dirty="0" smtClean="0"/>
              <a:t> </a:t>
            </a:r>
            <a:r>
              <a:rPr lang="ro-RO" sz="2000" dirty="0" smtClean="0"/>
              <a:t>au fost </a:t>
            </a:r>
            <a:r>
              <a:rPr lang="vi-VN" sz="2000" dirty="0" smtClean="0"/>
              <a:t> înrola</a:t>
            </a:r>
            <a:r>
              <a:rPr lang="ro-RO" sz="2000" dirty="0" smtClean="0"/>
              <a:t>ți</a:t>
            </a:r>
            <a:r>
              <a:rPr lang="vi-VN" sz="2000" dirty="0" smtClean="0"/>
              <a:t> </a:t>
            </a:r>
            <a:r>
              <a:rPr lang="vi-VN" sz="2000" dirty="0"/>
              <a:t>în armată, iar mai mulţi profesori au fost mobilizaţi. După ce în ianuarie </a:t>
            </a:r>
            <a:r>
              <a:rPr lang="vi-VN" sz="2000" dirty="0" smtClean="0"/>
              <a:t>1919</a:t>
            </a:r>
            <a:r>
              <a:rPr lang="ro-RO" sz="2000" dirty="0" smtClean="0"/>
              <a:t> </a:t>
            </a:r>
            <a:r>
              <a:rPr lang="vi-VN" sz="2000" dirty="0" smtClean="0"/>
              <a:t> </a:t>
            </a:r>
            <a:r>
              <a:rPr lang="vi-VN" sz="2000" dirty="0"/>
              <a:t>Zalăul şi împrejurimilie au intrat sub administraţie românească, colegiul, după o perioadă de adaptare, se menţine ca şi liceu (gimnaziu sau colegiu) confesional sub denumire de Colegiul Reformat „Wesselényi” din Zalău (între 1903-1948).</a:t>
            </a:r>
            <a:endParaRPr lang="ro-RO" sz="2000" dirty="0" smtClean="0"/>
          </a:p>
          <a:p>
            <a:r>
              <a:rPr lang="vi-VN" sz="2000" b="1" dirty="0"/>
              <a:t> </a:t>
            </a:r>
            <a:r>
              <a:rPr lang="vi-VN" sz="2000" dirty="0"/>
              <a:t>După revoluţia din decembrie 1989, schimbările petrecute în societatea românească, au afectat şi viaţa liceului din Zalău</a:t>
            </a:r>
            <a:r>
              <a:rPr lang="vi-VN" sz="2000" dirty="0" smtClean="0"/>
              <a:t>.</a:t>
            </a:r>
            <a:endParaRPr lang="en-US" sz="2000" dirty="0" smtClean="0"/>
          </a:p>
          <a:p>
            <a:endParaRPr lang="hu-HU" sz="20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47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vi-VN" b="1" dirty="0"/>
              <a:t> </a:t>
            </a:r>
            <a:r>
              <a:rPr lang="vi-VN" sz="4100" i="1" dirty="0"/>
              <a:t>În decursul timpului, denumirea şcolii s-a schimbat de mai multe </a:t>
            </a:r>
            <a:r>
              <a:rPr lang="vi-VN" sz="4100" i="1" dirty="0" smtClean="0"/>
              <a:t>ori</a:t>
            </a:r>
            <a:r>
              <a:rPr lang="ro-RO" sz="4100" i="1" dirty="0" smtClean="0"/>
              <a:t>:</a:t>
            </a:r>
          </a:p>
          <a:p>
            <a:pPr marL="0" indent="0">
              <a:buNone/>
            </a:pPr>
            <a:endParaRPr lang="ro-RO" i="1" dirty="0" smtClean="0"/>
          </a:p>
          <a:p>
            <a:r>
              <a:rPr lang="vi-VN" sz="3800" dirty="0" smtClean="0"/>
              <a:t>la </a:t>
            </a:r>
            <a:r>
              <a:rPr lang="vi-VN" sz="3800" dirty="0"/>
              <a:t>început se numea Gimnaziul </a:t>
            </a:r>
            <a:r>
              <a:rPr lang="vi-VN" sz="3800" dirty="0" smtClean="0"/>
              <a:t>Evang</a:t>
            </a:r>
            <a:r>
              <a:rPr lang="ro-RO" sz="3800" dirty="0" smtClean="0"/>
              <a:t>helic</a:t>
            </a:r>
            <a:r>
              <a:rPr lang="vi-VN" sz="3800" dirty="0" smtClean="0"/>
              <a:t> </a:t>
            </a:r>
            <a:r>
              <a:rPr lang="vi-VN" sz="3800" dirty="0"/>
              <a:t>Reformat, apoi Colegiul </a:t>
            </a:r>
            <a:r>
              <a:rPr lang="vi-VN" sz="3800" dirty="0" smtClean="0"/>
              <a:t>Evang</a:t>
            </a:r>
            <a:r>
              <a:rPr lang="ro-RO" sz="3800" dirty="0" smtClean="0"/>
              <a:t>helic</a:t>
            </a:r>
            <a:r>
              <a:rPr lang="vi-VN" sz="3800" dirty="0" smtClean="0"/>
              <a:t> </a:t>
            </a:r>
            <a:r>
              <a:rPr lang="vi-VN" sz="3800" dirty="0"/>
              <a:t>Reformat</a:t>
            </a:r>
            <a:r>
              <a:rPr lang="vi-VN" sz="3800" dirty="0" smtClean="0"/>
              <a:t>.</a:t>
            </a:r>
            <a:endParaRPr lang="ro-RO" sz="3800" dirty="0" smtClean="0"/>
          </a:p>
          <a:p>
            <a:r>
              <a:rPr lang="vi-VN" sz="3800" dirty="0" smtClean="0"/>
              <a:t> </a:t>
            </a:r>
            <a:r>
              <a:rPr lang="ro-RO" sz="3800" dirty="0" smtClean="0"/>
              <a:t>î</a:t>
            </a:r>
            <a:r>
              <a:rPr lang="vi-VN" sz="3800" dirty="0" smtClean="0"/>
              <a:t>n </a:t>
            </a:r>
            <a:r>
              <a:rPr lang="vi-VN" sz="3800" dirty="0"/>
              <a:t>anul 1903, când a fost construit actualul </a:t>
            </a:r>
            <a:r>
              <a:rPr lang="ro-RO" sz="3800" dirty="0" smtClean="0"/>
              <a:t>corp</a:t>
            </a:r>
            <a:r>
              <a:rPr lang="vi-VN" sz="3800" dirty="0" smtClean="0"/>
              <a:t> </a:t>
            </a:r>
            <a:r>
              <a:rPr lang="vi-VN" sz="3800" dirty="0"/>
              <a:t>principal cu trei nivele, a primit numele de Colegiul Reformat „Wesselényi</a:t>
            </a:r>
            <a:r>
              <a:rPr lang="vi-VN" sz="3800" dirty="0" smtClean="0"/>
              <a:t>”</a:t>
            </a:r>
            <a:endParaRPr lang="ro-RO" sz="3800" dirty="0" smtClean="0"/>
          </a:p>
          <a:p>
            <a:r>
              <a:rPr lang="vi-VN" sz="3800" dirty="0" smtClean="0"/>
              <a:t> </a:t>
            </a:r>
            <a:r>
              <a:rPr lang="ro-RO" sz="3800" dirty="0" smtClean="0"/>
              <a:t>î</a:t>
            </a:r>
            <a:r>
              <a:rPr lang="vi-VN" sz="3800" dirty="0" smtClean="0"/>
              <a:t>ntre 1953-1965 </a:t>
            </a:r>
            <a:r>
              <a:rPr lang="vi-VN" sz="3800" dirty="0"/>
              <a:t>şcoala a purtat numele poetului </a:t>
            </a:r>
            <a:r>
              <a:rPr lang="vi-VN" sz="3800" i="1" u="sng" dirty="0"/>
              <a:t>Ady </a:t>
            </a:r>
            <a:r>
              <a:rPr lang="vi-VN" sz="3800" i="1" u="sng" dirty="0" smtClean="0"/>
              <a:t>Endre</a:t>
            </a:r>
            <a:endParaRPr lang="ro-RO" sz="3800" i="1" u="sng" dirty="0" smtClean="0"/>
          </a:p>
          <a:p>
            <a:r>
              <a:rPr lang="vi-VN" sz="3800" dirty="0" smtClean="0"/>
              <a:t> </a:t>
            </a:r>
            <a:r>
              <a:rPr lang="vi-VN" sz="3800" dirty="0"/>
              <a:t>apoi s-a mai numit </a:t>
            </a:r>
            <a:r>
              <a:rPr lang="vi-VN" sz="3800" dirty="0" smtClean="0"/>
              <a:t>Liceu</a:t>
            </a:r>
            <a:r>
              <a:rPr lang="ro-RO" sz="3800" dirty="0" smtClean="0"/>
              <a:t>l</a:t>
            </a:r>
            <a:r>
              <a:rPr lang="vi-VN" sz="3800" dirty="0" smtClean="0"/>
              <a:t> </a:t>
            </a:r>
            <a:r>
              <a:rPr lang="vi-VN" sz="3800" dirty="0"/>
              <a:t>de Matematică-Fizică, </a:t>
            </a:r>
            <a:r>
              <a:rPr lang="vi-VN" sz="3800" dirty="0" smtClean="0"/>
              <a:t>Liceu</a:t>
            </a:r>
            <a:r>
              <a:rPr lang="ro-RO" sz="3800" dirty="0" smtClean="0"/>
              <a:t>l</a:t>
            </a:r>
            <a:r>
              <a:rPr lang="vi-VN" sz="3800" dirty="0" smtClean="0"/>
              <a:t> Teoretic </a:t>
            </a:r>
            <a:endParaRPr lang="ro-RO" sz="3800" dirty="0" smtClean="0"/>
          </a:p>
          <a:p>
            <a:r>
              <a:rPr lang="vi-VN" sz="3800" dirty="0" smtClean="0"/>
              <a:t>din </a:t>
            </a:r>
            <a:r>
              <a:rPr lang="vi-VN" sz="3800" dirty="0"/>
              <a:t>2001 poartă denumirea de Colegiul Naţional „Silvania”.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188554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u="sng" dirty="0" smtClean="0"/>
              <a:t>Ady, elev la Zalău</a:t>
            </a:r>
            <a:br>
              <a:rPr lang="ro-RO" u="sng" dirty="0" smtClean="0"/>
            </a:br>
            <a:r>
              <a:rPr lang="ro-RO" dirty="0" smtClean="0"/>
              <a:t>(1892-1896)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/>
              <a:t>între 1892-1896 a studiat la Colegiul Reformat din </a:t>
            </a:r>
            <a:r>
              <a:rPr lang="ro-RO" dirty="0" smtClean="0"/>
              <a:t>Zalău</a:t>
            </a:r>
            <a:r>
              <a:rPr lang="ro-RO" dirty="0"/>
              <a:t> </a:t>
            </a:r>
            <a:r>
              <a:rPr lang="ro-RO" dirty="0" smtClean="0"/>
              <a:t> </a:t>
            </a:r>
          </a:p>
          <a:p>
            <a:r>
              <a:rPr lang="ro-RO" dirty="0" smtClean="0"/>
              <a:t>El a fost un elev eminent, deoarece a obținut rezultate deosebite la toate materiile</a:t>
            </a:r>
          </a:p>
          <a:p>
            <a:r>
              <a:rPr lang="ro-RO" dirty="0"/>
              <a:t>Pe parcursul </a:t>
            </a:r>
            <a:r>
              <a:rPr lang="ro-RO" dirty="0" smtClean="0"/>
              <a:t>anilor </a:t>
            </a:r>
            <a:r>
              <a:rPr lang="ro-RO" dirty="0"/>
              <a:t>de liceu el a fost un membru activ al cercului literar de atunci. </a:t>
            </a:r>
            <a:endParaRPr lang="en-US" dirty="0"/>
          </a:p>
          <a:p>
            <a:r>
              <a:rPr lang="ro-RO" dirty="0" smtClean="0"/>
              <a:t>De asemenea a obținut note excelente și la bacalaureat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1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0"/>
            <a:ext cx="3962400" cy="6096002"/>
          </a:xfrm>
        </p:spPr>
      </p:pic>
      <p:sp>
        <p:nvSpPr>
          <p:cNvPr id="5" name="TextBox 4"/>
          <p:cNvSpPr txBox="1"/>
          <p:nvPr/>
        </p:nvSpPr>
        <p:spPr>
          <a:xfrm>
            <a:off x="2667000" y="6211669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/>
              <a:t>Diploma de bacalaureat a lui Ady din 1896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19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0" indent="0">
              <a:buNone/>
            </a:pPr>
            <a:r>
              <a:rPr lang="ro-RO" dirty="0" smtClean="0"/>
              <a:t>Anii petrecuți la Zalău, au avut un rol determinant în cariera viitoare a tânărului Ady Endre. Aici a intrat în contact cu lumea literară și publicistică, aici s-a îndrăgostit pentru prima dată, aici s-a dovedit că el nu este un om oarecare, ci un personaj talentat.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05200"/>
            <a:ext cx="2004060" cy="29689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524442"/>
            <a:ext cx="2286000" cy="29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67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sz="6700" b="1" dirty="0" smtClean="0"/>
              <a:t>Memoria poetului</a:t>
            </a:r>
            <a:r>
              <a:rPr lang="ro-RO" b="1" u="sng" dirty="0" smtClean="0"/>
              <a:t/>
            </a:r>
            <a:br>
              <a:rPr lang="ro-RO" b="1" u="sng" dirty="0" smtClean="0"/>
            </a:br>
            <a:r>
              <a:rPr lang="ro-RO" b="1" u="sng" dirty="0" smtClean="0"/>
              <a:t>Statuia din fața liceului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fața</a:t>
            </a:r>
            <a:r>
              <a:rPr lang="en-US" dirty="0"/>
              <a:t> </a:t>
            </a:r>
            <a:r>
              <a:rPr lang="en-US" dirty="0" err="1"/>
              <a:t>corpului</a:t>
            </a:r>
            <a:r>
              <a:rPr lang="en-US" dirty="0"/>
              <a:t> A </a:t>
            </a:r>
            <a:r>
              <a:rPr lang="en-US" dirty="0" err="1" smtClean="0"/>
              <a:t>a</a:t>
            </a:r>
            <a:r>
              <a:rPr lang="ro-RO" dirty="0" smtClean="0"/>
              <a:t>l</a:t>
            </a:r>
            <a:r>
              <a:rPr lang="en-US" dirty="0" smtClean="0"/>
              <a:t> </a:t>
            </a:r>
            <a:r>
              <a:rPr lang="en-US" dirty="0" err="1"/>
              <a:t>Colegiului</a:t>
            </a:r>
            <a:r>
              <a:rPr lang="en-US" dirty="0"/>
              <a:t> </a:t>
            </a:r>
            <a:r>
              <a:rPr lang="en-US" dirty="0" err="1"/>
              <a:t>Național</a:t>
            </a:r>
            <a:r>
              <a:rPr lang="en-US" dirty="0"/>
              <a:t> „</a:t>
            </a:r>
            <a:r>
              <a:rPr lang="en-US" dirty="0" err="1"/>
              <a:t>Silvania</a:t>
            </a:r>
            <a:r>
              <a:rPr lang="en-US" dirty="0"/>
              <a:t>”, la </a:t>
            </a:r>
            <a:r>
              <a:rPr lang="en-US" dirty="0" err="1"/>
              <a:t>intrare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 smtClean="0"/>
              <a:t>ridicat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ro-RO" dirty="0" smtClean="0"/>
              <a:t>o</a:t>
            </a:r>
            <a:r>
              <a:rPr lang="en-US" dirty="0" smtClean="0"/>
              <a:t> </a:t>
            </a:r>
            <a:r>
              <a:rPr lang="en-US" dirty="0" err="1" smtClean="0"/>
              <a:t>statui</a:t>
            </a:r>
            <a:r>
              <a:rPr lang="ro-RO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înfățișându</a:t>
            </a:r>
            <a:r>
              <a:rPr lang="en-US" dirty="0" smtClean="0"/>
              <a:t>-</a:t>
            </a:r>
            <a:r>
              <a:rPr lang="ro-RO" dirty="0"/>
              <a:t>l</a:t>
            </a:r>
            <a:r>
              <a:rPr lang="en-US" dirty="0" smtClean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Ady</a:t>
            </a:r>
            <a:r>
              <a:rPr lang="en-US" dirty="0"/>
              <a:t> </a:t>
            </a:r>
            <a:endParaRPr lang="ro-RO" dirty="0" smtClean="0"/>
          </a:p>
          <a:p>
            <a:r>
              <a:rPr lang="en-US" dirty="0" err="1"/>
              <a:t>Statuia</a:t>
            </a:r>
            <a:r>
              <a:rPr lang="en-US" dirty="0"/>
              <a:t> </a:t>
            </a:r>
            <a:r>
              <a:rPr lang="en-US" dirty="0" err="1"/>
              <a:t>lui</a:t>
            </a:r>
            <a:r>
              <a:rPr lang="en-US" dirty="0"/>
              <a:t> </a:t>
            </a:r>
            <a:r>
              <a:rPr lang="en-US" dirty="0" err="1"/>
              <a:t>Ady</a:t>
            </a:r>
            <a:r>
              <a:rPr lang="en-US" dirty="0"/>
              <a:t> 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inaugurată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anul</a:t>
            </a:r>
            <a:r>
              <a:rPr lang="en-US" dirty="0"/>
              <a:t> </a:t>
            </a:r>
            <a:r>
              <a:rPr lang="en-US" dirty="0" smtClean="0"/>
              <a:t>1957</a:t>
            </a:r>
            <a:r>
              <a:rPr lang="ro-RO" dirty="0" smtClean="0"/>
              <a:t>, aceasta este creația lui Balaskó Nándor</a:t>
            </a:r>
            <a:endParaRPr lang="ro-RO" dirty="0"/>
          </a:p>
          <a:p>
            <a:r>
              <a:rPr lang="ro-RO" dirty="0" smtClean="0"/>
              <a:t>În anul 1987 a fost dezvelită bustul lui Octavian Goga</a:t>
            </a:r>
          </a:p>
          <a:p>
            <a:r>
              <a:rPr lang="ro-RO" dirty="0" smtClean="0"/>
              <a:t>Aceste două creații reprezintă prientenia dintre cei doi poeți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3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0"/>
            <a:ext cx="2600325" cy="3200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1600200"/>
            <a:ext cx="2600325" cy="3243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88" y="1600200"/>
            <a:ext cx="2828925" cy="32432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5257800"/>
            <a:ext cx="5267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/>
              <a:t>Statuia lui Ady din fața liceului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11650" y="5257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/>
              <a:t>Statuia lui Goga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15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0" y="304800"/>
            <a:ext cx="4343400" cy="5906547"/>
          </a:xfrm>
        </p:spPr>
      </p:pic>
      <p:sp>
        <p:nvSpPr>
          <p:cNvPr id="5" name="TextBox 4"/>
          <p:cNvSpPr txBox="1"/>
          <p:nvPr/>
        </p:nvSpPr>
        <p:spPr>
          <a:xfrm>
            <a:off x="3314700" y="6327886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 smtClean="0"/>
              <a:t>Portetul lui Ady Endre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963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b="1" u="sng" dirty="0" smtClean="0"/>
              <a:t>Ady, poet simbolist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ro-RO" dirty="0"/>
              <a:t>Temele literare cele mai des întâlnite în creațiile lui sunt dragostea, moartea, religia, banii, războiul</a:t>
            </a:r>
            <a:r>
              <a:rPr lang="ro-RO" dirty="0" smtClean="0"/>
              <a:t>.</a:t>
            </a:r>
          </a:p>
          <a:p>
            <a:r>
              <a:rPr lang="ro-RO" dirty="0"/>
              <a:t>A</a:t>
            </a:r>
            <a:r>
              <a:rPr lang="ro-RO" dirty="0" smtClean="0"/>
              <a:t> fost </a:t>
            </a:r>
            <a:r>
              <a:rPr lang="ro-RO" dirty="0"/>
              <a:t>și un poet simbolist, </a:t>
            </a:r>
            <a:r>
              <a:rPr lang="en-US" dirty="0" err="1"/>
              <a:t>simbolurile</a:t>
            </a:r>
            <a:r>
              <a:rPr lang="en-US" dirty="0"/>
              <a:t> des </a:t>
            </a:r>
            <a:r>
              <a:rPr lang="en-US" dirty="0" err="1"/>
              <a:t>folosite</a:t>
            </a:r>
            <a:r>
              <a:rPr lang="en-US" dirty="0"/>
              <a:t> </a:t>
            </a:r>
            <a:r>
              <a:rPr lang="en-US" dirty="0" err="1"/>
              <a:t>fiind</a:t>
            </a:r>
            <a:r>
              <a:rPr lang="en-US" dirty="0"/>
              <a:t>: </a:t>
            </a:r>
            <a:r>
              <a:rPr lang="en-US" dirty="0" err="1"/>
              <a:t>Dumnezeu</a:t>
            </a:r>
            <a:r>
              <a:rPr lang="en-US" dirty="0"/>
              <a:t>, </a:t>
            </a:r>
            <a:r>
              <a:rPr lang="en-US" dirty="0" err="1"/>
              <a:t>Bani</a:t>
            </a:r>
            <a:r>
              <a:rPr lang="en-US" dirty="0"/>
              <a:t>, </a:t>
            </a:r>
            <a:r>
              <a:rPr lang="en-US" dirty="0" err="1" smtClean="0"/>
              <a:t>Blestem</a:t>
            </a:r>
            <a:r>
              <a:rPr lang="ro-RO" dirty="0" smtClean="0"/>
              <a:t>, Viața, Moartea</a:t>
            </a:r>
            <a:r>
              <a:rPr lang="en-US" dirty="0" smtClean="0"/>
              <a:t>. </a:t>
            </a:r>
            <a:endParaRPr lang="ro-RO" dirty="0" smtClean="0"/>
          </a:p>
          <a:p>
            <a:r>
              <a:rPr lang="en-US" dirty="0" err="1" smtClean="0"/>
              <a:t>Ca</a:t>
            </a:r>
            <a:r>
              <a:rPr lang="en-US" dirty="0" smtClean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majoritatea</a:t>
            </a:r>
            <a:r>
              <a:rPr lang="en-US" dirty="0"/>
              <a:t> </a:t>
            </a:r>
            <a:r>
              <a:rPr lang="en-US" dirty="0" err="1"/>
              <a:t>poeziilor</a:t>
            </a:r>
            <a:r>
              <a:rPr lang="en-US" dirty="0"/>
              <a:t> de </a:t>
            </a:r>
            <a:r>
              <a:rPr lang="en-US" dirty="0" err="1"/>
              <a:t>dragoste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 smtClean="0"/>
              <a:t>poezi</a:t>
            </a:r>
            <a:r>
              <a:rPr lang="ro-RO" dirty="0" smtClean="0"/>
              <a:t>i</a:t>
            </a:r>
            <a:r>
              <a:rPr lang="en-US" dirty="0" smtClean="0"/>
              <a:t>le </a:t>
            </a:r>
            <a:r>
              <a:rPr lang="en-US" dirty="0" err="1"/>
              <a:t>lui</a:t>
            </a:r>
            <a:r>
              <a:rPr lang="en-US" dirty="0"/>
              <a:t> </a:t>
            </a:r>
            <a:r>
              <a:rPr lang="en-US" dirty="0" err="1"/>
              <a:t>Ady</a:t>
            </a:r>
            <a:r>
              <a:rPr lang="en-US" dirty="0"/>
              <a:t> </a:t>
            </a:r>
            <a:r>
              <a:rPr lang="en-US" dirty="0" err="1"/>
              <a:t>apar</a:t>
            </a:r>
            <a:r>
              <a:rPr lang="en-US" dirty="0"/>
              <a:t> </a:t>
            </a:r>
            <a:r>
              <a:rPr lang="en-US" dirty="0" err="1"/>
              <a:t>niște</a:t>
            </a:r>
            <a:r>
              <a:rPr lang="en-US" dirty="0"/>
              <a:t> </a:t>
            </a:r>
            <a:r>
              <a:rPr lang="en-US" dirty="0" err="1"/>
              <a:t>muze</a:t>
            </a:r>
            <a:r>
              <a:rPr lang="en-US" dirty="0"/>
              <a:t>, de </a:t>
            </a:r>
            <a:r>
              <a:rPr lang="en-US" dirty="0" err="1"/>
              <a:t>exemplu</a:t>
            </a:r>
            <a:r>
              <a:rPr lang="en-US" dirty="0"/>
              <a:t>, </a:t>
            </a:r>
            <a:r>
              <a:rPr lang="en-US" dirty="0" err="1"/>
              <a:t>cele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frecvent</a:t>
            </a:r>
            <a:r>
              <a:rPr lang="en-US" dirty="0"/>
              <a:t> </a:t>
            </a:r>
            <a:r>
              <a:rPr lang="en-US" dirty="0" err="1"/>
              <a:t>întâlnite</a:t>
            </a:r>
            <a:r>
              <a:rPr lang="en-US" dirty="0"/>
              <a:t> </a:t>
            </a:r>
            <a:r>
              <a:rPr lang="en-US" dirty="0" err="1"/>
              <a:t>fiind</a:t>
            </a:r>
            <a:r>
              <a:rPr lang="en-US" dirty="0"/>
              <a:t> L</a:t>
            </a:r>
            <a:r>
              <a:rPr lang="hu-HU" dirty="0"/>
              <a:t>éda </a:t>
            </a:r>
            <a:r>
              <a:rPr lang="ro-RO" dirty="0"/>
              <a:t>și Csinszka.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0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 </a:t>
            </a:r>
            <a:r>
              <a:rPr lang="en-US" dirty="0" err="1"/>
              <a:t>poezie</a:t>
            </a:r>
            <a:r>
              <a:rPr lang="en-US" dirty="0"/>
              <a:t> a </a:t>
            </a:r>
            <a:r>
              <a:rPr lang="en-US" dirty="0" err="1"/>
              <a:t>lui</a:t>
            </a:r>
            <a:r>
              <a:rPr lang="en-US" dirty="0"/>
              <a:t> </a:t>
            </a:r>
            <a:r>
              <a:rPr lang="en-US" dirty="0" err="1"/>
              <a:t>Ady</a:t>
            </a:r>
            <a:r>
              <a:rPr lang="en-US" dirty="0"/>
              <a:t>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publicată</a:t>
            </a:r>
            <a:r>
              <a:rPr lang="en-US" dirty="0"/>
              <a:t> la data de 22 </a:t>
            </a:r>
            <a:r>
              <a:rPr lang="en-US" dirty="0" err="1"/>
              <a:t>martie</a:t>
            </a:r>
            <a:r>
              <a:rPr lang="en-US" dirty="0"/>
              <a:t> 1896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revista</a:t>
            </a:r>
            <a:r>
              <a:rPr lang="en-US" dirty="0"/>
              <a:t>  „</a:t>
            </a:r>
            <a:r>
              <a:rPr lang="en-US" dirty="0" err="1"/>
              <a:t>Szil</a:t>
            </a:r>
            <a:r>
              <a:rPr lang="hu-HU" dirty="0"/>
              <a:t>ágy” cu titlul „Márczius 20.</a:t>
            </a:r>
            <a:r>
              <a:rPr lang="ro-RO" dirty="0" smtClean="0"/>
              <a:t>” („20 Martie”)</a:t>
            </a:r>
          </a:p>
          <a:p>
            <a:r>
              <a:rPr lang="ro-RO" dirty="0" smtClean="0"/>
              <a:t>Ady dedică această poezia patriotică eroului Kossuth Lajos, un politician maghiar care a avut un rol important în revoluția din 1848-1849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1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În mai multe creații ale lui menționează orașul Zalău, școala și profesorii săi</a:t>
            </a:r>
          </a:p>
          <a:p>
            <a:r>
              <a:rPr lang="ro-RO" dirty="0" smtClean="0"/>
              <a:t>De exemplu în următoarele poezii: „</a:t>
            </a:r>
            <a:r>
              <a:rPr lang="hu-HU" dirty="0" smtClean="0"/>
              <a:t>Üzenet egykori iskolámba”</a:t>
            </a:r>
            <a:r>
              <a:rPr lang="en-US" dirty="0" smtClean="0"/>
              <a:t>; </a:t>
            </a:r>
            <a:r>
              <a:rPr lang="hu-HU" dirty="0" smtClean="0"/>
              <a:t>„Hepehupás, vén Szilágyban” și „Zilahi ember nótája”.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76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b="1" u="sng" dirty="0" smtClean="0"/>
              <a:t>Impactul asupra comunității contemporane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o-RO" sz="4000" i="1" u="sng" dirty="0" smtClean="0"/>
              <a:t>I. Zilele Ady</a:t>
            </a:r>
          </a:p>
          <a:p>
            <a:pPr marL="0" indent="0">
              <a:buNone/>
            </a:pPr>
            <a:r>
              <a:rPr lang="ro-RO" dirty="0" smtClean="0"/>
              <a:t>În </a:t>
            </a:r>
            <a:r>
              <a:rPr lang="ro-RO" dirty="0"/>
              <a:t>amintirea lui Ady, cadrele didactice și elevii </a:t>
            </a:r>
            <a:r>
              <a:rPr lang="ro-RO" dirty="0" smtClean="0"/>
              <a:t> </a:t>
            </a:r>
            <a:r>
              <a:rPr lang="ro-RO" dirty="0"/>
              <a:t>Colegiului Național „Silvania” organizează în fiecare an, în </a:t>
            </a:r>
            <a:r>
              <a:rPr lang="ro-RO" dirty="0" smtClean="0"/>
              <a:t>luna </a:t>
            </a:r>
            <a:r>
              <a:rPr lang="ro-RO" dirty="0"/>
              <a:t>noiembrie, Zilele Ady (</a:t>
            </a:r>
            <a:r>
              <a:rPr lang="ro-RO" dirty="0" smtClean="0"/>
              <a:t>Ady</a:t>
            </a:r>
            <a:r>
              <a:rPr lang="en-US" dirty="0" smtClean="0"/>
              <a:t>-</a:t>
            </a:r>
            <a:r>
              <a:rPr lang="ro-RO" dirty="0" smtClean="0"/>
              <a:t>napok</a:t>
            </a:r>
            <a:r>
              <a:rPr lang="ro-RO" dirty="0"/>
              <a:t>). Acest festival cultural a fost organizat pentru prima dată în 1989, </a:t>
            </a:r>
            <a:r>
              <a:rPr lang="ro-RO" dirty="0" smtClean="0"/>
              <a:t>acum </a:t>
            </a:r>
            <a:r>
              <a:rPr lang="ro-RO" dirty="0"/>
              <a:t>29 de ani în urmă. Zilele Ady de regulă se desfășoară pe parcursul a două zile. De obicei, vineri este prima zi a festivalului, zi în care are loc o prezentare în legătură cu viața poetului. Sâmbătă, a doua zi a festivalului, elevii școlii noastre și elevii celorlalte </a:t>
            </a:r>
            <a:r>
              <a:rPr lang="ro-RO" dirty="0" smtClean="0"/>
              <a:t>licee din județul Sălaj, precum și din școlile partenere </a:t>
            </a:r>
            <a:r>
              <a:rPr lang="ro-RO" dirty="0"/>
              <a:t>din Csenger și </a:t>
            </a:r>
            <a:r>
              <a:rPr lang="ro-RO" dirty="0" smtClean="0"/>
              <a:t>Balass</a:t>
            </a:r>
            <a:r>
              <a:rPr lang="en-US" dirty="0" smtClean="0"/>
              <a:t>a</a:t>
            </a:r>
            <a:r>
              <a:rPr lang="ro-RO" dirty="0" smtClean="0"/>
              <a:t>gyarmat (Ungaria) participă la concurs de recitări. Fiecare concurent are de ales o poezie de-a lui Ady, precum și o creație literară contemporană  din literatura maghiară.</a:t>
            </a:r>
            <a:endParaRPr lang="en-US" dirty="0" smtClean="0"/>
          </a:p>
          <a:p>
            <a:pPr marL="0" indent="0">
              <a:buNone/>
            </a:pPr>
            <a:r>
              <a:rPr lang="ro-RO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8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pPr marL="0" indent="0">
              <a:buNone/>
            </a:pPr>
            <a:r>
              <a:rPr lang="ro-RO" dirty="0" smtClean="0"/>
              <a:t>În fiecare an elevii școlii noastre obțin rezultate deosebite la acest concurs. Diplomele primite reflectă respectul față de patronul spiritual. </a:t>
            </a:r>
          </a:p>
          <a:p>
            <a:pPr marL="0" indent="0">
              <a:buNone/>
            </a:pPr>
            <a:r>
              <a:rPr lang="ro-RO" dirty="0" smtClean="0"/>
              <a:t>De exemplu:</a:t>
            </a:r>
          </a:p>
          <a:p>
            <a:r>
              <a:rPr lang="ro-RO" dirty="0" smtClean="0"/>
              <a:t>Seres Dorka, </a:t>
            </a:r>
            <a:r>
              <a:rPr lang="en-US" dirty="0" smtClean="0"/>
              <a:t>p</a:t>
            </a:r>
            <a:r>
              <a:rPr lang="ro-RO" dirty="0" smtClean="0"/>
              <a:t>remiul al doilea și </a:t>
            </a:r>
            <a:r>
              <a:rPr lang="en-US" dirty="0" smtClean="0"/>
              <a:t>p</a:t>
            </a:r>
            <a:r>
              <a:rPr lang="ro-RO" dirty="0" smtClean="0"/>
              <a:t>remiul publicului (anul 2018)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53" y="3505200"/>
            <a:ext cx="4114800" cy="2571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43525" y="2774016"/>
            <a:ext cx="257175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8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ro-RO" dirty="0" smtClean="0"/>
              <a:t>B</a:t>
            </a:r>
            <a:r>
              <a:rPr lang="hu-HU" dirty="0" smtClean="0"/>
              <a:t>óné Boglárka, Men</a:t>
            </a:r>
            <a:r>
              <a:rPr lang="ro-RO" dirty="0" smtClean="0"/>
              <a:t>țiune (anul 2018)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419350" y="933450"/>
            <a:ext cx="4305300" cy="624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0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RO" dirty="0" smtClean="0"/>
              <a:t> În organizarea Zilelor Ady avem și susținători financiari. De exemplu, sponsorii din anul 2018 au fost </a:t>
            </a:r>
            <a:r>
              <a:rPr lang="ro-RO" dirty="0"/>
              <a:t>F</a:t>
            </a:r>
            <a:r>
              <a:rPr lang="ro-RO" dirty="0" smtClean="0"/>
              <a:t>undația „Bethlen G</a:t>
            </a:r>
            <a:r>
              <a:rPr lang="hu-HU" dirty="0" smtClean="0"/>
              <a:t>ábor</a:t>
            </a:r>
            <a:r>
              <a:rPr lang="ro-RO" dirty="0" smtClean="0"/>
              <a:t>” și Fundația „Communitas”.  </a:t>
            </a:r>
          </a:p>
          <a:p>
            <a:r>
              <a:rPr lang="ro-RO" dirty="0" smtClean="0"/>
              <a:t> Evenimentul are un impact pozitiv asupra comunității din Sălaj, deoarece toată lumea poate să asiste la aceste activități. Unele jurnale, reviste, ziare publică articole despe desfășurarea acestui festival, precum: „Caietele Silvane”, „Sz</a:t>
            </a:r>
            <a:r>
              <a:rPr lang="hu-HU" dirty="0" smtClean="0"/>
              <a:t>ilágyság</a:t>
            </a:r>
            <a:r>
              <a:rPr lang="ro-RO" dirty="0" smtClean="0"/>
              <a:t>”.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3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3243423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23999"/>
            <a:ext cx="3200400" cy="452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8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0"/>
            <a:ext cx="3886200" cy="6024511"/>
          </a:xfrm>
        </p:spPr>
      </p:pic>
      <p:sp>
        <p:nvSpPr>
          <p:cNvPr id="5" name="TextBox 4"/>
          <p:cNvSpPr txBox="1"/>
          <p:nvPr/>
        </p:nvSpPr>
        <p:spPr>
          <a:xfrm>
            <a:off x="3124200" y="6269883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 smtClean="0"/>
              <a:t>Afișul evenimentului din 2018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000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/>
            </a:r>
            <a:br>
              <a:rPr lang="ro-RO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pPr marL="0" indent="0">
              <a:buNone/>
            </a:pPr>
            <a:r>
              <a:rPr lang="ro-RO" i="1" u="sng" dirty="0" smtClean="0"/>
              <a:t>II. Școli partenere</a:t>
            </a:r>
          </a:p>
          <a:p>
            <a:r>
              <a:rPr lang="ro-RO" sz="2400" dirty="0" smtClean="0"/>
              <a:t>Școlile aflate în parteneriat cu Colegiul Național Silvania sunt Liceul „Ady Endre” din Csenger și Liceul „Mikszáth Kálmán” din Balassagyarmat (Ungaria)</a:t>
            </a:r>
          </a:p>
          <a:p>
            <a:endParaRPr lang="ro-RO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057400"/>
            <a:ext cx="3581400" cy="2196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343400"/>
            <a:ext cx="6609590" cy="1730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2655332"/>
            <a:ext cx="2570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Școala din Csenger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05100" y="6324600"/>
            <a:ext cx="2705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 smtClean="0"/>
              <a:t>Școala din Balassagyarmat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26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/>
          </a:bodyPr>
          <a:lstStyle/>
          <a:p>
            <a:r>
              <a:rPr lang="ro-RO" sz="2400" dirty="0" smtClean="0"/>
              <a:t>Și liceul din Csenger îl are pe Ady ca și patron spiritual, concursurile de recitări organizate de ei se axează pe creațiile literare al acestuia.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4509" y="2221093"/>
            <a:ext cx="3146787" cy="23621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2578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itchFamily="34" charset="0"/>
              <a:buChar char="•"/>
            </a:pPr>
            <a:r>
              <a:rPr lang="ro-RO" sz="2400" dirty="0" smtClean="0"/>
              <a:t>Liceul din Balassagyarmat are ca  patroni spirituali pe M</a:t>
            </a:r>
            <a:r>
              <a:rPr lang="hu-HU" sz="2400" dirty="0" smtClean="0"/>
              <a:t>adách  Imre </a:t>
            </a:r>
            <a:r>
              <a:rPr lang="ro-RO" sz="2400" dirty="0" smtClean="0"/>
              <a:t> și Miksz</a:t>
            </a:r>
            <a:r>
              <a:rPr lang="hu-HU" sz="2400" dirty="0" smtClean="0"/>
              <a:t>áth Kálmán. </a:t>
            </a:r>
            <a:r>
              <a:rPr lang="ro-RO" sz="2400" dirty="0" smtClean="0"/>
              <a:t>Și ei organizează concurs de recitări. 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57" y="1828799"/>
            <a:ext cx="2540955" cy="314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9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o-RO" i="1" u="sng" dirty="0" smtClean="0"/>
              <a:t>III. Alte activități în legătură cu patronul spiritual</a:t>
            </a:r>
            <a:endParaRPr lang="en-US" i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o-RO" i="1" dirty="0" smtClean="0"/>
              <a:t> </a:t>
            </a:r>
            <a:r>
              <a:rPr lang="ro-RO" sz="2400" i="1" dirty="0" smtClean="0"/>
              <a:t>Un </a:t>
            </a:r>
            <a:r>
              <a:rPr lang="ro-RO" sz="2400" i="1" dirty="0"/>
              <a:t>alt festival </a:t>
            </a:r>
            <a:r>
              <a:rPr lang="ro-RO" sz="2400" i="1" dirty="0" smtClean="0"/>
              <a:t>cultural din Zalău este </a:t>
            </a:r>
            <a:r>
              <a:rPr lang="ro-RO" sz="2400" i="1" dirty="0"/>
              <a:t>„Primăvara Poeziei” </a:t>
            </a:r>
            <a:r>
              <a:rPr lang="ro-RO" sz="2400" i="1" dirty="0" smtClean="0"/>
              <a:t>.</a:t>
            </a:r>
            <a:endParaRPr lang="ro-RO" sz="2400" i="1" dirty="0"/>
          </a:p>
          <a:p>
            <a:pPr marL="0" indent="0">
              <a:buNone/>
            </a:pPr>
            <a:r>
              <a:rPr lang="ro-RO" sz="2400" i="1" dirty="0" smtClean="0"/>
              <a:t>În anul 2019 comemorăm 100 de ani de la trecerea în neființă a lui Ady Endre. Festivalul  a omagiat poezia lui Ady Endre. Concurenții festivalului au avut de ales dintre operele poetului. Și </a:t>
            </a:r>
            <a:r>
              <a:rPr lang="ro-RO" sz="2400" i="1" dirty="0"/>
              <a:t>la această competiție, elevii școlii noastre au obținut rezultate deosebite:</a:t>
            </a:r>
            <a:endParaRPr lang="en-US" sz="2400" dirty="0"/>
          </a:p>
          <a:p>
            <a:pPr lvl="0"/>
            <a:r>
              <a:rPr lang="hu-HU" sz="2400" i="1" dirty="0"/>
              <a:t>Kósa Mátyás, premiul </a:t>
            </a:r>
            <a:r>
              <a:rPr lang="hu-HU" sz="2400" i="1" dirty="0" smtClean="0"/>
              <a:t>I</a:t>
            </a:r>
          </a:p>
          <a:p>
            <a:pPr lvl="0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23" y="4437529"/>
            <a:ext cx="3509554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/>
          <a:lstStyle/>
          <a:p>
            <a:pPr lvl="0"/>
            <a:r>
              <a:rPr lang="hu-HU" sz="2800" i="1" dirty="0" smtClean="0"/>
              <a:t>Balogh Flóra, premiul al III-lea</a:t>
            </a:r>
          </a:p>
          <a:p>
            <a:pPr lvl="0"/>
            <a:endParaRPr lang="hu-HU" i="1" dirty="0"/>
          </a:p>
          <a:p>
            <a:pPr marL="0" lvl="0" indent="0">
              <a:buNone/>
            </a:pPr>
            <a:endParaRPr lang="ro-RO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hu-HU" i="1" dirty="0" smtClean="0"/>
          </a:p>
          <a:p>
            <a:pPr marL="0" lvl="0" indent="0">
              <a:buNone/>
            </a:pPr>
            <a:endParaRPr lang="en-US" dirty="0" smtClean="0"/>
          </a:p>
          <a:p>
            <a:pPr lvl="0"/>
            <a:r>
              <a:rPr lang="hu-HU" sz="2800" i="1" dirty="0" smtClean="0"/>
              <a:t>Bántó Koppány, mențiune</a:t>
            </a:r>
            <a:endParaRPr lang="en-US" sz="2800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191" y="2428220"/>
            <a:ext cx="3832809" cy="2524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30" y="4114800"/>
            <a:ext cx="3885769" cy="26185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58501" y="254163"/>
            <a:ext cx="2731627" cy="37333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1600" y="19050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o-RO" sz="2800" i="1" dirty="0" smtClean="0"/>
              <a:t>Seres Dorka, Mențiune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55870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r>
              <a:rPr lang="ro-RO" sz="2800" i="1" dirty="0" err="1" smtClean="0"/>
              <a:t>M</a:t>
            </a:r>
            <a:r>
              <a:rPr lang="en-US" sz="2800" i="1" dirty="0" err="1" smtClean="0"/>
              <a:t>ai</a:t>
            </a:r>
            <a:r>
              <a:rPr lang="en-US" sz="2800" i="1" dirty="0" smtClean="0"/>
              <a:t> </a:t>
            </a:r>
            <a:r>
              <a:rPr lang="en-US" sz="2800" i="1" dirty="0" err="1"/>
              <a:t>mulți</a:t>
            </a:r>
            <a:r>
              <a:rPr lang="en-US" sz="2800" i="1" dirty="0"/>
              <a:t> </a:t>
            </a:r>
            <a:r>
              <a:rPr lang="en-US" sz="2800" i="1" dirty="0" err="1"/>
              <a:t>scriitori</a:t>
            </a:r>
            <a:r>
              <a:rPr lang="en-US" sz="2800" i="1" dirty="0"/>
              <a:t> </a:t>
            </a:r>
            <a:r>
              <a:rPr lang="en-US" sz="2800" i="1" dirty="0" err="1"/>
              <a:t>contemporani</a:t>
            </a:r>
            <a:r>
              <a:rPr lang="en-US" sz="2800" i="1" dirty="0"/>
              <a:t> se </a:t>
            </a:r>
            <a:r>
              <a:rPr lang="en-US" sz="2800" i="1" dirty="0" err="1"/>
              <a:t>inspiră</a:t>
            </a:r>
            <a:r>
              <a:rPr lang="en-US" sz="2800" i="1" dirty="0"/>
              <a:t> din </a:t>
            </a:r>
            <a:r>
              <a:rPr lang="en-US" sz="2800" i="1" dirty="0" err="1"/>
              <a:t>creațiile</a:t>
            </a:r>
            <a:r>
              <a:rPr lang="en-US" sz="2800" i="1" dirty="0"/>
              <a:t> </a:t>
            </a:r>
            <a:r>
              <a:rPr lang="en-US" sz="2800" i="1" dirty="0" err="1"/>
              <a:t>și</a:t>
            </a:r>
            <a:r>
              <a:rPr lang="en-US" sz="2800" i="1" dirty="0"/>
              <a:t> din </a:t>
            </a:r>
            <a:r>
              <a:rPr lang="en-US" sz="2800" i="1" dirty="0" err="1"/>
              <a:t>stilul</a:t>
            </a:r>
            <a:r>
              <a:rPr lang="en-US" sz="2800" i="1" dirty="0"/>
              <a:t> </a:t>
            </a:r>
            <a:r>
              <a:rPr lang="en-US" sz="2800" i="1" dirty="0" err="1"/>
              <a:t>lui</a:t>
            </a:r>
            <a:r>
              <a:rPr lang="en-US" sz="2800" i="1" dirty="0"/>
              <a:t> </a:t>
            </a:r>
            <a:r>
              <a:rPr lang="en-US" sz="2800" i="1" dirty="0" err="1"/>
              <a:t>Ady</a:t>
            </a:r>
            <a:r>
              <a:rPr lang="en-US" sz="2800" i="1" dirty="0"/>
              <a:t>. De </a:t>
            </a:r>
            <a:r>
              <a:rPr lang="en-US" sz="2800" i="1" dirty="0" err="1"/>
              <a:t>asemenea</a:t>
            </a:r>
            <a:r>
              <a:rPr lang="en-US" sz="2800" i="1" dirty="0"/>
              <a:t> </a:t>
            </a:r>
            <a:r>
              <a:rPr lang="en-US" sz="2800" i="1" dirty="0" err="1"/>
              <a:t>și</a:t>
            </a:r>
            <a:r>
              <a:rPr lang="en-US" sz="2800" i="1" dirty="0"/>
              <a:t> </a:t>
            </a:r>
            <a:r>
              <a:rPr lang="en-US" sz="2800" i="1" dirty="0" err="1"/>
              <a:t>actorii</a:t>
            </a:r>
            <a:r>
              <a:rPr lang="en-US" sz="2800" i="1" dirty="0"/>
              <a:t> </a:t>
            </a:r>
            <a:r>
              <a:rPr lang="en-US" sz="2800" i="1" dirty="0" err="1"/>
              <a:t>interpretează</a:t>
            </a:r>
            <a:r>
              <a:rPr lang="en-US" sz="2800" i="1" dirty="0"/>
              <a:t> cu drag </a:t>
            </a:r>
            <a:r>
              <a:rPr lang="en-US" sz="2800" i="1" dirty="0" err="1"/>
              <a:t>poeziile</a:t>
            </a:r>
            <a:r>
              <a:rPr lang="en-US" sz="2800" i="1" dirty="0"/>
              <a:t> </a:t>
            </a:r>
            <a:r>
              <a:rPr lang="en-US" sz="2800" i="1" dirty="0" err="1"/>
              <a:t>acestuia</a:t>
            </a:r>
            <a:r>
              <a:rPr lang="en-US" sz="2800" i="1" dirty="0"/>
              <a:t>. De </a:t>
            </a:r>
            <a:r>
              <a:rPr lang="en-US" sz="2800" i="1" dirty="0" err="1"/>
              <a:t>exemplu</a:t>
            </a:r>
            <a:r>
              <a:rPr lang="en-US" sz="2800" i="1" dirty="0"/>
              <a:t>, </a:t>
            </a:r>
            <a:r>
              <a:rPr lang="en-US" sz="2800" i="1" dirty="0" err="1"/>
              <a:t>actorul</a:t>
            </a:r>
            <a:r>
              <a:rPr lang="en-US" sz="2800" i="1" dirty="0"/>
              <a:t> </a:t>
            </a:r>
            <a:r>
              <a:rPr lang="en-US" sz="2800" i="1" dirty="0" err="1"/>
              <a:t>Laczk</a:t>
            </a:r>
            <a:r>
              <a:rPr lang="hu-HU" sz="2800" i="1" dirty="0"/>
              <a:t>ó Vass Róbert alături de pianistul Nagy Gergő au</a:t>
            </a:r>
            <a:r>
              <a:rPr lang="ro-RO" sz="2800" i="1" dirty="0"/>
              <a:t> redat într-un  mod unic aceste poezii prin formă muzicală în cadrul spectacolului „Cel mai bun om” („A legjobb ember”), prezentat cu ocazia Ziua Culturii Maghiare (A magyar kult</a:t>
            </a:r>
            <a:r>
              <a:rPr lang="hu-HU" sz="2800" i="1" dirty="0"/>
              <a:t>úra napja</a:t>
            </a:r>
            <a:r>
              <a:rPr lang="hu-HU" sz="2800" i="1" dirty="0" smtClean="0"/>
              <a:t>) în anul 2018.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0"/>
            <a:ext cx="3962400" cy="7033261"/>
          </a:xfrm>
        </p:spPr>
      </p:pic>
    </p:spTree>
    <p:extLst>
      <p:ext uri="{BB962C8B-B14F-4D97-AF65-F5344CB8AC3E}">
        <p14:creationId xmlns:p14="http://schemas.microsoft.com/office/powerpoint/2010/main" val="88078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o-RO" i="1" u="sng" dirty="0" smtClean="0"/>
              <a:t>IV. </a:t>
            </a:r>
            <a:r>
              <a:rPr lang="en-US" i="1" u="sng" dirty="0" err="1" smtClean="0"/>
              <a:t>l’Adyk</a:t>
            </a:r>
            <a:endParaRPr lang="en-US" i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58" y="1569560"/>
            <a:ext cx="6357484" cy="4450239"/>
          </a:xfrm>
        </p:spPr>
      </p:pic>
    </p:spTree>
    <p:extLst>
      <p:ext uri="{BB962C8B-B14F-4D97-AF65-F5344CB8AC3E}">
        <p14:creationId xmlns:p14="http://schemas.microsoft.com/office/powerpoint/2010/main" val="186948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lnSpcReduction="10000"/>
          </a:bodyPr>
          <a:lstStyle/>
          <a:p>
            <a:r>
              <a:rPr lang="ro-RO" dirty="0" smtClean="0"/>
              <a:t>Prin inițiatiava domnului profesor de muzică Fazakas István, s-a format corul l</a:t>
            </a:r>
            <a:r>
              <a:rPr lang="en-US" dirty="0" smtClean="0"/>
              <a:t>’</a:t>
            </a:r>
            <a:r>
              <a:rPr lang="ro-RO" dirty="0" smtClean="0"/>
              <a:t>Adyk, având ca membrii elevi din clasele cu predare în limba maghiară de la Colegiul Național „Silvania”.</a:t>
            </a:r>
          </a:p>
          <a:p>
            <a:r>
              <a:rPr lang="ro-RO" dirty="0" smtClean="0"/>
              <a:t>Corul este renumit în orașul nostru, prin pricina faptului că, în repertoarul pregătit pentru diverse evenimente, toate piesele sunt poezii, cărora li s-au atribuit diverse melodii.</a:t>
            </a:r>
          </a:p>
          <a:p>
            <a:r>
              <a:rPr lang="ro-RO" dirty="0" smtClean="0"/>
              <a:t>Denumirea este sugestivă, majoritatea poeziilor „cântate” aparținând poetului Ady Endre.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4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Până în prezent corul a participat ca invitat la diverse evenimente, de exemplu concurs de poezii sau concert caritabil.</a:t>
            </a:r>
          </a:p>
          <a:p>
            <a:r>
              <a:rPr lang="ro-RO" dirty="0" smtClean="0"/>
              <a:t>Anul acesta, în 2019, au avut primul lor concert, care s-a bucurat  de un real succes pe plan local, dar nu numai: rețelele de socializare au apreciat cu multe like-uri prezentarea lor.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0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60" y="103095"/>
            <a:ext cx="3844139" cy="5535706"/>
          </a:xfrm>
        </p:spPr>
      </p:pic>
      <p:sp>
        <p:nvSpPr>
          <p:cNvPr id="5" name="TextBox 4"/>
          <p:cNvSpPr txBox="1"/>
          <p:nvPr/>
        </p:nvSpPr>
        <p:spPr>
          <a:xfrm>
            <a:off x="2705100" y="63246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/>
              <a:t>Afișul concertului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"/>
            <a:ext cx="393438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0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Obiecte oferite cu ocazia diverselor întâlniri organizate de foștii absolvenți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56422"/>
            <a:ext cx="1954856" cy="224545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093813"/>
            <a:ext cx="2057400" cy="27177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3766" y="1591767"/>
            <a:ext cx="2545545" cy="21747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241" y="4169015"/>
            <a:ext cx="2184683" cy="25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7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447"/>
            <a:ext cx="9144000" cy="6033247"/>
          </a:xfrm>
        </p:spPr>
      </p:pic>
      <p:sp>
        <p:nvSpPr>
          <p:cNvPr id="5" name="TextBox 4"/>
          <p:cNvSpPr txBox="1"/>
          <p:nvPr/>
        </p:nvSpPr>
        <p:spPr>
          <a:xfrm>
            <a:off x="2438400" y="62484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Colegiul</a:t>
            </a:r>
            <a:r>
              <a:rPr lang="en-US" dirty="0" smtClean="0"/>
              <a:t> Na</a:t>
            </a:r>
            <a:r>
              <a:rPr lang="ro-RO" dirty="0" smtClean="0"/>
              <a:t>țional „Silvania” în anii 2000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32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o-RO" sz="9600" dirty="0" smtClean="0"/>
              <a:t>Mulțumim pentru atenție!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28558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Numele echipajului: CDA (Canticum Domini Ady)</a:t>
            </a:r>
          </a:p>
          <a:p>
            <a:r>
              <a:rPr lang="ro-RO" dirty="0" smtClean="0"/>
              <a:t>Membrii: </a:t>
            </a:r>
            <a:r>
              <a:rPr lang="hu-HU" dirty="0" smtClean="0"/>
              <a:t>Dénes Timea, Módi-Ősz Dóra, Fazakas Erik </a:t>
            </a:r>
            <a:endParaRPr lang="ro-RO" dirty="0" smtClean="0"/>
          </a:p>
          <a:p>
            <a:r>
              <a:rPr lang="ro-RO" dirty="0" smtClean="0"/>
              <a:t>Profesor coordinator: Szabó Katalin</a:t>
            </a:r>
          </a:p>
          <a:p>
            <a:r>
              <a:rPr lang="ro-RO" smtClean="0"/>
              <a:t>Bibliografie: László László - „De la colegiul reformat la CNS” </a:t>
            </a:r>
          </a:p>
          <a:p>
            <a:pPr marL="0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67151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2717</TotalTime>
  <Words>1119</Words>
  <Application>Microsoft Office PowerPoint</Application>
  <PresentationFormat>On-screen Show (4:3)</PresentationFormat>
  <Paragraphs>82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Algerian</vt:lpstr>
      <vt:lpstr>Arial</vt:lpstr>
      <vt:lpstr>Bahnschrift SemiBold Condensed</vt:lpstr>
      <vt:lpstr>Calibri</vt:lpstr>
      <vt:lpstr>Office Theme</vt:lpstr>
      <vt:lpstr>Patronul spiritual</vt:lpstr>
      <vt:lpstr>PowerPoint Presentation</vt:lpstr>
      <vt:lpstr>Despre Colegiul Național „Silvania” </vt:lpstr>
      <vt:lpstr>PowerPoint Presentation</vt:lpstr>
      <vt:lpstr>Ady, elev la Zalău (1892-1896)</vt:lpstr>
      <vt:lpstr>PowerPoint Presentation</vt:lpstr>
      <vt:lpstr>PowerPoint Presentation</vt:lpstr>
      <vt:lpstr>Memoria poetului Statuia din fața liceului</vt:lpstr>
      <vt:lpstr>PowerPoint Presentation</vt:lpstr>
      <vt:lpstr>PowerPoint Presentation</vt:lpstr>
      <vt:lpstr>Ady, poet simbolist</vt:lpstr>
      <vt:lpstr>PowerPoint Presentation</vt:lpstr>
      <vt:lpstr>PowerPoint Presentation</vt:lpstr>
      <vt:lpstr>Impactul asupra comunității contemporane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III. Alte activități în legătură cu patronul spiritual</vt:lpstr>
      <vt:lpstr>PowerPoint Presentation</vt:lpstr>
      <vt:lpstr>PowerPoint Presentation</vt:lpstr>
      <vt:lpstr>PowerPoint Presentation</vt:lpstr>
      <vt:lpstr>IV. l’Adyk</vt:lpstr>
      <vt:lpstr>PowerPoint Presentation</vt:lpstr>
      <vt:lpstr>PowerPoint Presentation</vt:lpstr>
      <vt:lpstr>PowerPoint Presentation</vt:lpstr>
      <vt:lpstr>Obiecte oferite cu ocazia diverselor întâlniri organizate de foștii absolvenți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 Modi-Osz</dc:creator>
  <cp:lastModifiedBy>Carmen</cp:lastModifiedBy>
  <cp:revision>35</cp:revision>
  <dcterms:created xsi:type="dcterms:W3CDTF">2019-06-01T11:50:20Z</dcterms:created>
  <dcterms:modified xsi:type="dcterms:W3CDTF">2019-06-03T15:21:24Z</dcterms:modified>
</cp:coreProperties>
</file>